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C24B-494D-4C60-993E-798BCD1F9857}" type="datetimeFigureOut">
              <a:rPr lang="lt-LT" smtClean="0"/>
              <a:t>2020.04.03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F068-1A8F-4BAD-BFA5-91E47D57C3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299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C24B-494D-4C60-993E-798BCD1F9857}" type="datetimeFigureOut">
              <a:rPr lang="lt-LT" smtClean="0"/>
              <a:t>2020.04.03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F068-1A8F-4BAD-BFA5-91E47D57C3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485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C24B-494D-4C60-993E-798BCD1F9857}" type="datetimeFigureOut">
              <a:rPr lang="lt-LT" smtClean="0"/>
              <a:t>2020.04.03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F068-1A8F-4BAD-BFA5-91E47D57C3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8425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C24B-494D-4C60-993E-798BCD1F9857}" type="datetimeFigureOut">
              <a:rPr lang="lt-LT" smtClean="0"/>
              <a:t>2020.04.03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F068-1A8F-4BAD-BFA5-91E47D57C3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03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C24B-494D-4C60-993E-798BCD1F9857}" type="datetimeFigureOut">
              <a:rPr lang="lt-LT" smtClean="0"/>
              <a:t>2020.04.03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F068-1A8F-4BAD-BFA5-91E47D57C3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2710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C24B-494D-4C60-993E-798BCD1F9857}" type="datetimeFigureOut">
              <a:rPr lang="lt-LT" smtClean="0"/>
              <a:t>2020.04.03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F068-1A8F-4BAD-BFA5-91E47D57C3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944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C24B-494D-4C60-993E-798BCD1F9857}" type="datetimeFigureOut">
              <a:rPr lang="lt-LT" smtClean="0"/>
              <a:t>2020.04.03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F068-1A8F-4BAD-BFA5-91E47D57C3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541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C24B-494D-4C60-993E-798BCD1F9857}" type="datetimeFigureOut">
              <a:rPr lang="lt-LT" smtClean="0"/>
              <a:t>2020.04.03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F068-1A8F-4BAD-BFA5-91E47D57C3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435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C24B-494D-4C60-993E-798BCD1F9857}" type="datetimeFigureOut">
              <a:rPr lang="lt-LT" smtClean="0"/>
              <a:t>2020.04.03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F068-1A8F-4BAD-BFA5-91E47D57C3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5800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C24B-494D-4C60-993E-798BCD1F9857}" type="datetimeFigureOut">
              <a:rPr lang="lt-LT" smtClean="0"/>
              <a:t>2020.04.03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F068-1A8F-4BAD-BFA5-91E47D57C3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576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C24B-494D-4C60-993E-798BCD1F9857}" type="datetimeFigureOut">
              <a:rPr lang="lt-LT" smtClean="0"/>
              <a:t>2020.04.03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F068-1A8F-4BAD-BFA5-91E47D57C3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512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6C24B-494D-4C60-993E-798BCD1F9857}" type="datetimeFigureOut">
              <a:rPr lang="lt-LT" smtClean="0"/>
              <a:t>2020.04.03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F068-1A8F-4BAD-BFA5-91E47D57C3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6615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WAV"/><Relationship Id="rId7" Type="http://schemas.openxmlformats.org/officeDocument/2006/relationships/image" Target="../media/image6.jpeg"/><Relationship Id="rId2" Type="http://schemas.microsoft.com/office/2007/relationships/media" Target="../media/media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media2.WAV"/><Relationship Id="rId7" Type="http://schemas.openxmlformats.org/officeDocument/2006/relationships/image" Target="../media/image7.png"/><Relationship Id="rId2" Type="http://schemas.microsoft.com/office/2007/relationships/media" Target="../media/media2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4104455"/>
          </a:xfrm>
        </p:spPr>
        <p:txBody>
          <a:bodyPr>
            <a:normAutofit fontScale="90000"/>
          </a:bodyPr>
          <a:lstStyle/>
          <a:p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SOLFED</a:t>
            </a:r>
            <a: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ŽIO</a:t>
            </a:r>
            <a:b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II klasė</a:t>
            </a:r>
            <a:b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Ritmo diktantas </a:t>
            </a:r>
            <a:r>
              <a:rPr kumimoji="0" lang="lt-LT" sz="32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Nr</a:t>
            </a:r>
            <a: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.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2</a:t>
            </a:r>
            <a: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Melodinis diktantas </a:t>
            </a:r>
            <a:r>
              <a:rPr kumimoji="0" lang="lt-LT" sz="32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Nr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.2</a:t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3200" kern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3200" kern="0" dirty="0">
                <a:solidFill>
                  <a:srgbClr val="000000"/>
                </a:solidFill>
                <a:latin typeface="Arial"/>
                <a:cs typeface="Arial"/>
              </a:rPr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5220072" y="4509120"/>
            <a:ext cx="3923928" cy="23488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eaLnBrk="0" fontAlgn="base" hangingPunct="0">
              <a:spcAft>
                <a:spcPct val="0"/>
              </a:spcAft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eaLnBrk="0" fontAlgn="base" hangingPunct="0">
              <a:spcAft>
                <a:spcPct val="0"/>
              </a:spcAft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kumimoji="0" lang="lt-L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Vilniaus Algirdo muzikos mokykla</a:t>
            </a:r>
          </a:p>
          <a:p>
            <a:pPr lvl="0" eaLnBrk="0" fontAlgn="base" hangingPunct="0">
              <a:spcAft>
                <a:spcPct val="0"/>
              </a:spcAft>
            </a:pPr>
            <a:r>
              <a:rPr kumimoji="0" lang="lt-L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Muzikos teorijos metodinė grupė</a:t>
            </a:r>
          </a:p>
          <a:p>
            <a:pPr lvl="0" eaLnBrk="0" fontAlgn="base" hangingPunct="0">
              <a:spcAft>
                <a:spcPct val="0"/>
              </a:spcAft>
            </a:pPr>
            <a:r>
              <a:rPr kumimoji="0" lang="lt-L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Mokytoja ekspertė Rūta </a:t>
            </a:r>
            <a:r>
              <a:rPr kumimoji="0" lang="lt-LT" sz="14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Bernatonytė</a:t>
            </a:r>
          </a:p>
          <a:p>
            <a:pPr lvl="0" eaLnBrk="0" fontAlgn="base" hangingPunct="0">
              <a:spcAft>
                <a:spcPct val="0"/>
              </a:spcAft>
            </a:pPr>
            <a:r>
              <a:rPr kumimoji="0" lang="lt-L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Vilnius</a:t>
            </a:r>
          </a:p>
          <a:p>
            <a:pPr lvl="0" eaLnBrk="0" fontAlgn="base" hangingPunct="0">
              <a:spcAft>
                <a:spcPct val="0"/>
              </a:spcAft>
            </a:pPr>
            <a:r>
              <a:rPr kumimoji="0" lang="lt-L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2020</a:t>
            </a:r>
          </a:p>
          <a:p>
            <a:endParaRPr lang="lt-LT" dirty="0"/>
          </a:p>
        </p:txBody>
      </p:sp>
      <p:pic>
        <p:nvPicPr>
          <p:cNvPr id="4" name="Paveikslėlis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63888" y="2852936"/>
            <a:ext cx="1912491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7128792" cy="6264696"/>
          </a:xfrm>
        </p:spPr>
        <p:txBody>
          <a:bodyPr>
            <a:normAutofit/>
          </a:bodyPr>
          <a:lstStyle/>
          <a:p>
            <a:r>
              <a:rPr lang="lt-LT" dirty="0" smtClean="0">
                <a:solidFill>
                  <a:schemeClr val="tx1"/>
                </a:solidFill>
              </a:rPr>
              <a:t>Taškas prie ketvirtinės natos pailgina jos skambėjimą viena aštuntine nata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noProof="1" smtClean="0">
                <a:solidFill>
                  <a:schemeClr val="tx1"/>
                </a:solidFill>
              </a:rPr>
              <a:t>tod</a:t>
            </a:r>
            <a:r>
              <a:rPr lang="lt-LT" noProof="1" smtClean="0">
                <a:solidFill>
                  <a:schemeClr val="tx1"/>
                </a:solidFill>
              </a:rPr>
              <a:t>ėl</a:t>
            </a:r>
            <a:r>
              <a:rPr lang="lt-LT" dirty="0" smtClean="0">
                <a:solidFill>
                  <a:schemeClr val="tx1"/>
                </a:solidFill>
              </a:rPr>
              <a:t> </a:t>
            </a:r>
            <a:r>
              <a:rPr lang="lt-LT" dirty="0" smtClean="0">
                <a:solidFill>
                  <a:srgbClr val="FF0000"/>
                </a:solidFill>
              </a:rPr>
              <a:t>ketvirtinė nata su tašku skambės tiek,</a:t>
            </a:r>
            <a:r>
              <a:rPr lang="lt-LT" dirty="0" smtClean="0">
                <a:solidFill>
                  <a:schemeClr val="tx1"/>
                </a:solidFill>
              </a:rPr>
              <a:t> </a:t>
            </a:r>
            <a:r>
              <a:rPr lang="lt-LT" dirty="0" smtClean="0">
                <a:solidFill>
                  <a:srgbClr val="FF0000"/>
                </a:solidFill>
              </a:rPr>
              <a:t>kiek trys </a:t>
            </a:r>
            <a:r>
              <a:rPr lang="lt-LT" noProof="1" smtClean="0">
                <a:solidFill>
                  <a:srgbClr val="FF0000"/>
                </a:solidFill>
              </a:rPr>
              <a:t>aštuntinės</a:t>
            </a:r>
            <a:r>
              <a:rPr lang="lt-LT" dirty="0" smtClean="0">
                <a:solidFill>
                  <a:srgbClr val="FF0000"/>
                </a:solidFill>
              </a:rPr>
              <a:t> natos.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=</a:t>
            </a:r>
            <a:endParaRPr lang="lt-LT" sz="4800" dirty="0" smtClean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  <a:p>
            <a:r>
              <a:rPr lang="lt-LT" sz="2800" kern="0" noProof="1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Paklausykite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800" kern="0" noProof="1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ir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  <a:r>
              <a:rPr lang="lt-LT" sz="2800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užrašykite į sąsiuvinius </a:t>
            </a:r>
            <a:br>
              <a:rPr lang="lt-LT" sz="2800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</a:br>
            <a:r>
              <a:rPr lang="lt-LT" sz="2800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4 taktų ritmo </a:t>
            </a:r>
            <a:r>
              <a:rPr lang="lt-LT" sz="2800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diktantą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, </a:t>
            </a:r>
            <a:r>
              <a:rPr lang="lt-LT" sz="2800" kern="0" noProof="1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kuriame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800" kern="0" noProof="1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yra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800" kern="0" noProof="1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ketvirtin</a:t>
            </a:r>
            <a:r>
              <a:rPr lang="lt-LT" sz="2800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ė nata su tašku. Diktanto metras</a:t>
            </a:r>
            <a:endParaRPr lang="lt-LT" sz="2800" dirty="0" smtClean="0">
              <a:solidFill>
                <a:schemeClr val="tx1"/>
              </a:solidFill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lt-LT" sz="1600" b="1" kern="0" dirty="0" smtClean="0">
                <a:solidFill>
                  <a:srgbClr val="FF0000"/>
                </a:solidFill>
                <a:latin typeface="Arial"/>
                <a:cs typeface="Arial"/>
              </a:rPr>
              <a:t>Paspauskite  vieną arba kitą nuorodą</a:t>
            </a:r>
            <a:r>
              <a:rPr lang="en-US" sz="1600" b="1" kern="0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lang="lt-LT" sz="1600" b="1" kern="0" dirty="0">
                <a:solidFill>
                  <a:srgbClr val="FF0000"/>
                </a:solidFill>
                <a:latin typeface="Arial"/>
                <a:cs typeface="Arial"/>
              </a:rPr>
              <a:t> klausykite, rašykite.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 </a:t>
            </a:r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18478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aveikslėlis 5"/>
          <p:cNvPicPr/>
          <p:nvPr/>
        </p:nvPicPr>
        <p:blipFill>
          <a:blip r:embed="rId6"/>
          <a:stretch>
            <a:fillRect/>
          </a:stretch>
        </p:blipFill>
        <p:spPr>
          <a:xfrm>
            <a:off x="5436096" y="2274700"/>
            <a:ext cx="978535" cy="1239520"/>
          </a:xfrm>
          <a:prstGeom prst="rect">
            <a:avLst/>
          </a:prstGeom>
        </p:spPr>
      </p:pic>
      <p:pic>
        <p:nvPicPr>
          <p:cNvPr id="1027" name="Picture 3" descr="C:\Users\Admin\Desktop\metra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08" y="4614319"/>
            <a:ext cx="2286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itmo diktantas Nr.2 II kl.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79701" y="5523039"/>
            <a:ext cx="609600" cy="6096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</p:pic>
      <p:graphicFrame>
        <p:nvGraphicFramePr>
          <p:cNvPr id="4" name="Objektas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590833"/>
              </p:ext>
            </p:extLst>
          </p:nvPr>
        </p:nvGraphicFramePr>
        <p:xfrm>
          <a:off x="4642663" y="5523039"/>
          <a:ext cx="2565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ketų programos apvalkalo objektas" showAsIcon="1" r:id="rId9" imgW="2566080" imgH="685800" progId="Package">
                  <p:embed/>
                </p:oleObj>
              </mc:Choice>
              <mc:Fallback>
                <p:oleObj name="Paketų programos apvalkalo objektas" showAsIcon="1" r:id="rId9" imgW="25660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42663" y="5523039"/>
                        <a:ext cx="2565400" cy="6858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637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51520" y="4029164"/>
            <a:ext cx="8640960" cy="2828836"/>
          </a:xfrm>
        </p:spPr>
        <p:txBody>
          <a:bodyPr/>
          <a:lstStyle/>
          <a:p>
            <a:pPr lvl="0"/>
            <a:endParaRPr lang="lt-LT" sz="2400" noProof="0" dirty="0" smtClean="0">
              <a:solidFill>
                <a:schemeClr val="tx1"/>
              </a:solidFill>
            </a:endParaRPr>
          </a:p>
          <a:p>
            <a:pPr lvl="0"/>
            <a:r>
              <a:rPr lang="lt-LT" sz="2400" noProof="0" dirty="0" smtClean="0">
                <a:solidFill>
                  <a:schemeClr val="tx1"/>
                </a:solidFill>
              </a:rPr>
              <a:t>Diktanto melodijoje taip pat yra ritmas </a:t>
            </a:r>
          </a:p>
          <a:p>
            <a:pPr lvl="0"/>
            <a:endParaRPr lang="lt-LT" sz="1800" b="1" kern="0" dirty="0" smtClean="0">
              <a:solidFill>
                <a:srgbClr val="7030A0"/>
              </a:solidFill>
              <a:latin typeface="Arial"/>
              <a:cs typeface="Arial"/>
            </a:endParaRPr>
          </a:p>
          <a:p>
            <a:pPr lvl="0"/>
            <a:r>
              <a:rPr lang="lt-LT" sz="1800" b="1" kern="0" dirty="0" smtClean="0">
                <a:solidFill>
                  <a:srgbClr val="FF0000"/>
                </a:solidFill>
                <a:latin typeface="Arial"/>
                <a:cs typeface="Arial"/>
              </a:rPr>
              <a:t>Paspauskite vieną arba kitą </a:t>
            </a:r>
            <a:r>
              <a:rPr lang="lt-LT" sz="1800" b="1" kern="0" dirty="0">
                <a:solidFill>
                  <a:srgbClr val="FF0000"/>
                </a:solidFill>
                <a:latin typeface="Arial"/>
                <a:cs typeface="Arial"/>
              </a:rPr>
              <a:t>nuorodą, klausykite, rašykite</a:t>
            </a:r>
            <a:r>
              <a:rPr lang="lt-LT" sz="1600" kern="0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</a:p>
          <a:p>
            <a:pPr lvl="0"/>
            <a:endParaRPr lang="en-US" sz="2400" noProof="0" dirty="0" smtClean="0">
              <a:solidFill>
                <a:schemeClr val="tx1"/>
              </a:solidFill>
            </a:endParaRPr>
          </a:p>
          <a:p>
            <a:endParaRPr lang="lt-LT" dirty="0"/>
          </a:p>
        </p:txBody>
      </p:sp>
      <p:sp>
        <p:nvSpPr>
          <p:cNvPr id="6" name="Stačiakampis 5"/>
          <p:cNvSpPr/>
          <p:nvPr/>
        </p:nvSpPr>
        <p:spPr>
          <a:xfrm>
            <a:off x="107504" y="1351508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Paklausykite įrašą ir užrašykite į sąsiuvinius keturių taktų melodinį diktantą </a:t>
            </a:r>
            <a:r>
              <a:rPr kumimoji="0" lang="lt-LT" sz="24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C-dur</a:t>
            </a:r>
            <a:r>
              <a:rPr kumimoji="0" lang="lt-L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:</a:t>
            </a:r>
            <a:br>
              <a:rPr kumimoji="0" lang="lt-L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lt-L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sąsiuvinyje parašykite smuiko raktą, </a:t>
            </a:r>
            <a:br>
              <a:rPr kumimoji="0" lang="lt-L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lt-L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metrą, pasižymėkite 4 taktus.</a:t>
            </a:r>
            <a:br>
              <a:rPr kumimoji="0" lang="lt-L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lt-L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lt-L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lang="lt-LT" sz="2400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Garso įrašo </a:t>
            </a:r>
            <a:r>
              <a:rPr lang="lt-LT" sz="2400" kern="0" noProof="1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p</a:t>
            </a:r>
            <a:r>
              <a:rPr kumimoji="0" lang="lt-LT" sz="24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radžioje</a:t>
            </a:r>
            <a:r>
              <a:rPr kumimoji="0" lang="lt-L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</a:t>
            </a:r>
            <a:r>
              <a:rPr kumimoji="0" lang="lt-LT" sz="24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šgirsite</a:t>
            </a:r>
            <a:r>
              <a:rPr kumimoji="0" lang="lt-L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lt-LT" sz="24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C-dur</a:t>
            </a:r>
            <a:r>
              <a:rPr kumimoji="0" lang="lt-L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</a:t>
            </a:r>
            <a:r>
              <a:rPr kumimoji="0" lang="lt-LT" sz="24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tonikos</a:t>
            </a:r>
            <a:r>
              <a:rPr kumimoji="0" lang="lt-L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lt-LT" sz="24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trigarsį</a:t>
            </a:r>
            <a:r>
              <a:rPr kumimoji="0" lang="lt-L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</a:t>
            </a:r>
            <a:br>
              <a:rPr kumimoji="0" lang="lt-L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lt-L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o vėliau – diktantą.</a:t>
            </a:r>
            <a:endParaRPr kumimoji="0" lang="lt-L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C:\Users\Admin\Desktop\metr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2286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93096"/>
            <a:ext cx="1188095" cy="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Melod. diktantas Nr.2 II kl.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03848" y="5589240"/>
            <a:ext cx="609600" cy="6096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</p:pic>
      <p:graphicFrame>
        <p:nvGraphicFramePr>
          <p:cNvPr id="4" name="Objektas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71660"/>
              </p:ext>
            </p:extLst>
          </p:nvPr>
        </p:nvGraphicFramePr>
        <p:xfrm>
          <a:off x="4499992" y="5621141"/>
          <a:ext cx="264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aketų programos apvalkalo objektas" showAsIcon="1" r:id="rId8" imgW="2642040" imgH="685800" progId="Package">
                  <p:embed/>
                </p:oleObj>
              </mc:Choice>
              <mc:Fallback>
                <p:oleObj name="Paketų programos apvalkalo objektas" showAsIcon="1" r:id="rId8" imgW="26420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99992" y="5621141"/>
                        <a:ext cx="2641600" cy="6858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75</Words>
  <Application>Microsoft Office PowerPoint</Application>
  <PresentationFormat>Demonstracija ekrane (4:3)</PresentationFormat>
  <Paragraphs>22</Paragraphs>
  <Slides>3</Slides>
  <Notes>0</Notes>
  <HiddenSlides>0</HiddenSlides>
  <MMClips>2</MMClips>
  <ScaleCrop>false</ScaleCrop>
  <HeadingPairs>
    <vt:vector size="6" baseType="variant"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5" baseType="lpstr">
      <vt:lpstr>Office tema</vt:lpstr>
      <vt:lpstr>Paketų programos apvalkalo objektas</vt:lpstr>
      <vt:lpstr>SOLFEDŽIO II klasė  Ritmo diktantas Nr. 2 Melodinis diktantas Nr.2    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SOLFEDŽIO II klasė  Ritmo diktantas Nr. 1 Melodinis diktantas Nr.1</dc:title>
  <dc:creator>Admin</dc:creator>
  <cp:lastModifiedBy>Admin</cp:lastModifiedBy>
  <cp:revision>15</cp:revision>
  <dcterms:created xsi:type="dcterms:W3CDTF">2020-03-27T19:05:33Z</dcterms:created>
  <dcterms:modified xsi:type="dcterms:W3CDTF">2020-04-03T16:34:10Z</dcterms:modified>
</cp:coreProperties>
</file>