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10"/>
  </p:notesMasterIdLst>
  <p:sldIdLst>
    <p:sldId id="256" r:id="rId2"/>
    <p:sldId id="264" r:id="rId3"/>
    <p:sldId id="273" r:id="rId4"/>
    <p:sldId id="279" r:id="rId5"/>
    <p:sldId id="277" r:id="rId6"/>
    <p:sldId id="278" r:id="rId7"/>
    <p:sldId id="27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F3EC7-BB4D-4B76-A5AB-A4C3B733A29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57498-E84F-4786-A29A-0E648F833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7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7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12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267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3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76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74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44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1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8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0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3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7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7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6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5F2F4E-776D-4FAD-A5E4-9957B69FDEB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3F10C-A128-4F52-AE53-A24113AC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41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youtu.be/hJRBlFs2oTM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olanta4ka@yahoo.com" TargetMode="External"/><Relationship Id="rId7" Type="http://schemas.openxmlformats.org/officeDocument/2006/relationships/hyperlink" Target="mailto:migle.cicenaite@gmail.com" TargetMode="External"/><Relationship Id="rId2" Type="http://schemas.openxmlformats.org/officeDocument/2006/relationships/hyperlink" Target="mailto:ruta.bernatonyte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meo.raima@gmail.com" TargetMode="External"/><Relationship Id="rId5" Type="http://schemas.openxmlformats.org/officeDocument/2006/relationships/hyperlink" Target="mailto:galsaviniene@gmail.com" TargetMode="External"/><Relationship Id="rId4" Type="http://schemas.openxmlformats.org/officeDocument/2006/relationships/hyperlink" Target="mailto:gabrielerastenyte@gmail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9006"/>
            <a:ext cx="9144000" cy="3017520"/>
          </a:xfrm>
        </p:spPr>
        <p:txBody>
          <a:bodyPr>
            <a:normAutofit fontScale="90000"/>
          </a:bodyPr>
          <a:lstStyle/>
          <a:p>
            <a:r>
              <a:rPr lang="lt-LT" sz="2800" dirty="0"/>
              <a:t>Vilniaus Algirdo muzikos </a:t>
            </a:r>
            <a:r>
              <a:rPr lang="lt-LT" sz="2800" dirty="0" smtClean="0"/>
              <a:t>mokykla</a:t>
            </a:r>
            <a:br>
              <a:rPr lang="lt-LT" sz="2800" dirty="0" smtClean="0"/>
            </a:br>
            <a:r>
              <a:rPr lang="lt-LT" sz="2400" dirty="0" smtClean="0"/>
              <a:t>Muzikos teorijos metodinė grupė</a:t>
            </a:r>
            <a:br>
              <a:rPr lang="lt-LT" sz="2400" dirty="0" smtClean="0"/>
            </a:br>
            <a:r>
              <a:rPr lang="lt-LT" sz="2400" dirty="0"/>
              <a:t/>
            </a:r>
            <a:br>
              <a:rPr lang="lt-LT" sz="2400" dirty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3100" dirty="0"/>
              <a:t/>
            </a:r>
            <a:br>
              <a:rPr lang="lt-LT" sz="3100" dirty="0"/>
            </a:br>
            <a:r>
              <a:rPr lang="lt-LT" b="1" dirty="0" smtClean="0"/>
              <a:t>SOLFEDŽIO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68579"/>
          </a:xfrm>
        </p:spPr>
        <p:txBody>
          <a:bodyPr>
            <a:normAutofit/>
          </a:bodyPr>
          <a:lstStyle/>
          <a:p>
            <a:r>
              <a:rPr lang="lt-LT" dirty="0" smtClean="0"/>
              <a:t>VI KLASĖ, 2 PUSMETIS</a:t>
            </a:r>
          </a:p>
          <a:p>
            <a:r>
              <a:rPr lang="en-US" dirty="0"/>
              <a:t>6</a:t>
            </a:r>
            <a:r>
              <a:rPr lang="lt-LT" dirty="0" smtClean="0"/>
              <a:t> pamoka</a:t>
            </a:r>
          </a:p>
          <a:p>
            <a:endParaRPr lang="lt-LT" dirty="0" smtClean="0"/>
          </a:p>
          <a:p>
            <a:r>
              <a:rPr lang="lt-LT" dirty="0" smtClean="0"/>
              <a:t>Parengė mokytoja-metodininkė Gabrielė Rastenytė-Mališauskienė</a:t>
            </a:r>
          </a:p>
          <a:p>
            <a:r>
              <a:rPr lang="lt-LT" dirty="0" smtClean="0"/>
              <a:t>Vilnius</a:t>
            </a:r>
          </a:p>
          <a:p>
            <a:r>
              <a:rPr lang="lt-LT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8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pPr algn="ctr"/>
            <a:r>
              <a:rPr lang="lt-LT" sz="3600" dirty="0" smtClean="0"/>
              <a:t>Pamokos tema: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03312" y="1384664"/>
            <a:ext cx="8946541" cy="4863736"/>
          </a:xfrm>
        </p:spPr>
        <p:txBody>
          <a:bodyPr>
            <a:normAutofit/>
          </a:bodyPr>
          <a:lstStyle/>
          <a:p>
            <a:r>
              <a:rPr lang="lt-LT" sz="3600" dirty="0" smtClean="0"/>
              <a:t>Des-dur gama – natūrali ir harmoninė</a:t>
            </a:r>
          </a:p>
          <a:p>
            <a:r>
              <a:rPr lang="lt-LT" sz="3600" dirty="0" smtClean="0"/>
              <a:t>Ketvirtinė nata su dviem taškais </a:t>
            </a:r>
          </a:p>
          <a:p>
            <a:r>
              <a:rPr lang="lt-LT" sz="3600" dirty="0" smtClean="0"/>
              <a:t>F. Schubert „Vokiečių šokis“ (430 prat.)</a:t>
            </a:r>
          </a:p>
          <a:p>
            <a:endParaRPr lang="lt-LT" sz="3600" dirty="0" smtClean="0"/>
          </a:p>
        </p:txBody>
      </p:sp>
    </p:spTree>
    <p:extLst>
      <p:ext uri="{BB962C8B-B14F-4D97-AF65-F5344CB8AC3E}">
        <p14:creationId xmlns:p14="http://schemas.microsoft.com/office/powerpoint/2010/main" val="199342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6"/>
            <a:ext cx="10849203" cy="2505637"/>
          </a:xfrm>
        </p:spPr>
        <p:txBody>
          <a:bodyPr/>
          <a:lstStyle/>
          <a:p>
            <a:r>
              <a:rPr lang="lt-LT" sz="2800" dirty="0" smtClean="0"/>
              <a:t>Kartojame Des-dur natūralią ir harmoninę (su pažemintu VI laipsniu) gamas</a:t>
            </a:r>
            <a:br>
              <a:rPr lang="lt-LT" sz="2800" dirty="0" smtClean="0"/>
            </a:br>
            <a:r>
              <a:rPr lang="lt-LT" sz="2800" dirty="0"/>
              <a:t/>
            </a:r>
            <a:br>
              <a:rPr lang="lt-LT" sz="2800" dirty="0"/>
            </a:br>
            <a:r>
              <a:rPr lang="lt-LT" sz="2400" dirty="0" smtClean="0"/>
              <a:t>Dėmesio! VI laipsnis šioje gamoje yra si bemolis. Kai harmoninėje gamoje jį pažeminame, turime si </a:t>
            </a:r>
            <a:r>
              <a:rPr lang="lt-LT" sz="2400" b="1" dirty="0" smtClean="0"/>
              <a:t>dublbemolį (dvigubą bemolį)!</a:t>
            </a:r>
            <a:r>
              <a:rPr lang="lt-LT" sz="2400" dirty="0" smtClean="0"/>
              <a:t> Dublbemolis žemina natą 1 tonu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3719013"/>
            <a:ext cx="8947150" cy="863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5285127"/>
            <a:ext cx="10849203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1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70825" cy="1075636"/>
          </a:xfrm>
        </p:spPr>
        <p:txBody>
          <a:bodyPr/>
          <a:lstStyle/>
          <a:p>
            <a:pPr algn="ctr"/>
            <a:r>
              <a:rPr lang="lt-LT" dirty="0" smtClean="0"/>
              <a:t>Ketvirtinė nata su dviem taškais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28354"/>
            <a:ext cx="10770825" cy="4720046"/>
          </a:xfrm>
        </p:spPr>
        <p:txBody>
          <a:bodyPr/>
          <a:lstStyle/>
          <a:p>
            <a:r>
              <a:rPr lang="lt-LT" dirty="0" smtClean="0"/>
              <a:t>Taškas prailgina natą pusę jos vertės:</a:t>
            </a:r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r>
              <a:rPr lang="lt-LT" dirty="0" smtClean="0"/>
              <a:t>Antrasis taškas pailgina natą </a:t>
            </a:r>
            <a:r>
              <a:rPr lang="lt-LT" b="1" dirty="0" smtClean="0"/>
              <a:t>dar per pusę</a:t>
            </a:r>
            <a:r>
              <a:rPr lang="lt-LT" dirty="0" smtClean="0"/>
              <a:t>: </a:t>
            </a:r>
          </a:p>
          <a:p>
            <a:endParaRPr lang="lt-LT" dirty="0"/>
          </a:p>
          <a:p>
            <a:pPr marL="0" indent="0">
              <a:buNone/>
            </a:pPr>
            <a:r>
              <a:rPr lang="lt-LT" dirty="0" smtClean="0"/>
              <a:t/>
            </a:r>
            <a:br>
              <a:rPr lang="lt-LT" dirty="0" smtClean="0"/>
            </a:br>
            <a:endParaRPr lang="lt-LT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348" y="1678690"/>
            <a:ext cx="580124" cy="918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701" y="1685110"/>
            <a:ext cx="924522" cy="936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192" y="3526970"/>
            <a:ext cx="792678" cy="1135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915" y="3540788"/>
            <a:ext cx="1282108" cy="11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9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058209" cy="1898597"/>
          </a:xfrm>
        </p:spPr>
        <p:txBody>
          <a:bodyPr/>
          <a:lstStyle/>
          <a:p>
            <a:r>
              <a:rPr lang="lt-LT" sz="3200" dirty="0" smtClean="0"/>
              <a:t>Paklausykite ir solfedžiuokite 430 pratimą iš R. Kašponio „Solfedžio“ vadovėlio. Dainuodami belskite ritmą aštuntinėmis natomis: 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626976"/>
            <a:ext cx="10953706" cy="36690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250" y="1510031"/>
            <a:ext cx="1835930" cy="6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36139" cy="1400530"/>
          </a:xfrm>
        </p:spPr>
        <p:txBody>
          <a:bodyPr/>
          <a:lstStyle/>
          <a:p>
            <a:pPr algn="ctr"/>
            <a:r>
              <a:rPr lang="lt-LT" sz="3600" dirty="0" smtClean="0"/>
              <a:t>Paklausykite F. Schubert „Vokiečių šokio“ (pratimas 430) originalioje D-dur tonacijoje</a:t>
            </a:r>
            <a:endParaRPr lang="en-US" sz="3600" dirty="0"/>
          </a:p>
        </p:txBody>
      </p:sp>
      <p:pic>
        <p:nvPicPr>
          <p:cNvPr id="4" name="F. Schuber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7729" y="2304778"/>
            <a:ext cx="3412901" cy="3055348"/>
          </a:xfrm>
        </p:spPr>
      </p:pic>
      <p:sp>
        <p:nvSpPr>
          <p:cNvPr id="3" name="Stačiakampis 2"/>
          <p:cNvSpPr/>
          <p:nvPr/>
        </p:nvSpPr>
        <p:spPr>
          <a:xfrm>
            <a:off x="4331974" y="5940444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hlinkClick r:id="rId5"/>
              </a:rPr>
              <a:t>https://youtu.be/hJRBlFs2oTM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86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744699" cy="1702653"/>
          </a:xfrm>
        </p:spPr>
        <p:txBody>
          <a:bodyPr/>
          <a:lstStyle/>
          <a:p>
            <a:pPr algn="ctr"/>
            <a:r>
              <a:rPr lang="en-US" sz="3600" dirty="0" err="1"/>
              <a:t>Atliktas</a:t>
            </a:r>
            <a:r>
              <a:rPr lang="en-US" sz="3600" dirty="0"/>
              <a:t> </a:t>
            </a:r>
            <a:r>
              <a:rPr lang="en-US" sz="3600" dirty="0" err="1"/>
              <a:t>pamokos</a:t>
            </a:r>
            <a:r>
              <a:rPr lang="en-US" sz="3600" dirty="0"/>
              <a:t> u</a:t>
            </a:r>
            <a:r>
              <a:rPr lang="lt-LT" sz="3600" dirty="0"/>
              <a:t>žduotis siųskite savo mokytojai </a:t>
            </a:r>
            <a:br>
              <a:rPr lang="lt-LT" sz="3600" dirty="0"/>
            </a:br>
            <a:r>
              <a:rPr lang="lt-LT" sz="3600" dirty="0"/>
              <a:t>elektroniniu paštu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455817"/>
            <a:ext cx="10744699" cy="3792582"/>
          </a:xfrm>
        </p:spPr>
        <p:txBody>
          <a:bodyPr/>
          <a:lstStyle/>
          <a:p>
            <a:r>
              <a:rPr lang="lt-LT" dirty="0"/>
              <a:t>Solfedžio dalyko mokytojos: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R</a:t>
            </a:r>
            <a:r>
              <a:rPr lang="lt-LT" dirty="0"/>
              <a:t>ūta Bernatonytė, el. paštas – </a:t>
            </a:r>
            <a:r>
              <a:rPr lang="en-US" dirty="0">
                <a:hlinkClick r:id="rId2"/>
              </a:rPr>
              <a:t>ruta.bernatonyte@gmail.com</a:t>
            </a:r>
            <a:endParaRPr lang="en-US" dirty="0"/>
          </a:p>
          <a:p>
            <a:pPr marL="457200" indent="-457200">
              <a:buAutoNum type="arabicPeriod"/>
            </a:pPr>
            <a:r>
              <a:rPr lang="lt-LT" dirty="0"/>
              <a:t>Jolanta Grinevič, el. paštas – </a:t>
            </a:r>
            <a:r>
              <a:rPr lang="lt-LT" dirty="0">
                <a:hlinkClick r:id="rId3"/>
              </a:rPr>
              <a:t>jolanta4ka</a:t>
            </a:r>
            <a:r>
              <a:rPr lang="en-US" dirty="0">
                <a:hlinkClick r:id="rId3"/>
              </a:rPr>
              <a:t>@yahoo.com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Gabriel</a:t>
            </a:r>
            <a:r>
              <a:rPr lang="lt-LT" dirty="0"/>
              <a:t>ė Rastenytė-Mališauskienė, el. paštas – </a:t>
            </a:r>
            <a:r>
              <a:rPr lang="en-US" dirty="0">
                <a:hlinkClick r:id="rId4"/>
              </a:rPr>
              <a:t>gabrielerastenyte@gmail.com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Galina </a:t>
            </a:r>
            <a:r>
              <a:rPr lang="en-US" dirty="0" err="1"/>
              <a:t>Savinien</a:t>
            </a:r>
            <a:r>
              <a:rPr lang="lt-LT" dirty="0"/>
              <a:t>ė, el. paštas – </a:t>
            </a:r>
            <a:r>
              <a:rPr lang="lt-LT" dirty="0">
                <a:hlinkClick r:id="rId5"/>
              </a:rPr>
              <a:t>galsaviniene</a:t>
            </a:r>
            <a:r>
              <a:rPr lang="en-US" dirty="0">
                <a:hlinkClick r:id="rId5"/>
              </a:rPr>
              <a:t>@gmail.com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Raimonda</a:t>
            </a:r>
            <a:r>
              <a:rPr lang="en-US" dirty="0"/>
              <a:t> </a:t>
            </a:r>
            <a:r>
              <a:rPr lang="en-US" dirty="0" err="1"/>
              <a:t>Svirskien</a:t>
            </a:r>
            <a:r>
              <a:rPr lang="lt-LT" dirty="0"/>
              <a:t>ė, el. paštas – </a:t>
            </a:r>
            <a:r>
              <a:rPr lang="lt-LT" dirty="0">
                <a:hlinkClick r:id="rId6"/>
              </a:rPr>
              <a:t>romeo.raima</a:t>
            </a:r>
            <a:r>
              <a:rPr lang="en-US" dirty="0">
                <a:hlinkClick r:id="rId6"/>
              </a:rPr>
              <a:t>@gmail.com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Migl</a:t>
            </a:r>
            <a:r>
              <a:rPr lang="lt-LT" dirty="0"/>
              <a:t>ė Uleckienė, el. paštas – </a:t>
            </a:r>
            <a:r>
              <a:rPr lang="lt-LT" dirty="0">
                <a:hlinkClick r:id="rId7"/>
              </a:rPr>
              <a:t>migle.cicenaite</a:t>
            </a:r>
            <a:r>
              <a:rPr lang="en-US" dirty="0">
                <a:hlinkClick r:id="rId7"/>
              </a:rPr>
              <a:t>@gmail.com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AČIŪ UŽ DARBĄ!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600" dirty="0" smtClean="0"/>
              <a:t>IKI PASIMATYMO!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76" y="3631474"/>
            <a:ext cx="2077801" cy="183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24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1104</TotalTime>
  <Words>187</Words>
  <Application>Microsoft Office PowerPoint</Application>
  <PresentationFormat>Plačiaekranė</PresentationFormat>
  <Paragraphs>34</Paragraphs>
  <Slides>8</Slides>
  <Notes>0</Notes>
  <HiddenSlides>0</HiddenSlides>
  <MMClips>1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Vilniaus Algirdo muzikos mokykla Muzikos teorijos metodinė grupė    SOLFEDŽIO</vt:lpstr>
      <vt:lpstr>Pamokos tema:</vt:lpstr>
      <vt:lpstr>Kartojame Des-dur natūralią ir harmoninę (su pažemintu VI laipsniu) gamas  Dėmesio! VI laipsnis šioje gamoje yra si bemolis. Kai harmoninėje gamoje jį pažeminame, turime si dublbemolį (dvigubą bemolį)! Dublbemolis žemina natą 1 tonu</vt:lpstr>
      <vt:lpstr>Ketvirtinė nata su dviem taškais</vt:lpstr>
      <vt:lpstr>Paklausykite ir solfedžiuokite 430 pratimą iš R. Kašponio „Solfedžio“ vadovėlio. Dainuodami belskite ritmą aštuntinėmis natomis: </vt:lpstr>
      <vt:lpstr>Paklausykite F. Schubert „Vokiečių šokio“ (pratimas 430) originalioje D-dur tonacijoje</vt:lpstr>
      <vt:lpstr>Atliktas pamokos užduotis siųskite savo mokytojai  elektroniniu paštu</vt:lpstr>
      <vt:lpstr>AČIŪ UŽ DARBĄ!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Rastenyte</dc:creator>
  <cp:lastModifiedBy>VAMM</cp:lastModifiedBy>
  <cp:revision>194</cp:revision>
  <dcterms:created xsi:type="dcterms:W3CDTF">2020-03-18T17:32:45Z</dcterms:created>
  <dcterms:modified xsi:type="dcterms:W3CDTF">2020-04-15T20:08:51Z</dcterms:modified>
</cp:coreProperties>
</file>