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"/>
  </p:sldMasterIdLst>
  <p:notesMasterIdLst>
    <p:notesMasterId r:id="rId11"/>
  </p:notesMasterIdLst>
  <p:sldIdLst>
    <p:sldId id="256" r:id="rId2"/>
    <p:sldId id="264" r:id="rId3"/>
    <p:sldId id="277" r:id="rId4"/>
    <p:sldId id="273" r:id="rId5"/>
    <p:sldId id="274" r:id="rId6"/>
    <p:sldId id="275" r:id="rId7"/>
    <p:sldId id="276" r:id="rId8"/>
    <p:sldId id="271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F3EC7-BB4D-4B76-A5AB-A4C3B733A29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57498-E84F-4786-A29A-0E648F833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4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1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6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87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7491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6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21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82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76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1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2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2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7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5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2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9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2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8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C5F2F4E-776D-4FAD-A5E4-9957B69FDEB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14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hyperlink" Target="https://www.youtube.com/watch?v=O1aQmMVM6Vw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olanta4ka@yahoo.com" TargetMode="External"/><Relationship Id="rId7" Type="http://schemas.openxmlformats.org/officeDocument/2006/relationships/hyperlink" Target="mailto:migle.cicenaite@gmail.com" TargetMode="External"/><Relationship Id="rId2" Type="http://schemas.openxmlformats.org/officeDocument/2006/relationships/hyperlink" Target="mailto:ruta.bernatonyte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meo.raima@gmail.com" TargetMode="External"/><Relationship Id="rId5" Type="http://schemas.openxmlformats.org/officeDocument/2006/relationships/hyperlink" Target="mailto:galsaviniene@gmail.com" TargetMode="External"/><Relationship Id="rId4" Type="http://schemas.openxmlformats.org/officeDocument/2006/relationships/hyperlink" Target="mailto:gabrielerastenyte@gmail.co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9006"/>
            <a:ext cx="9144000" cy="3017520"/>
          </a:xfrm>
        </p:spPr>
        <p:txBody>
          <a:bodyPr>
            <a:normAutofit fontScale="90000"/>
          </a:bodyPr>
          <a:lstStyle/>
          <a:p>
            <a:r>
              <a:rPr lang="lt-LT" sz="2800" dirty="0"/>
              <a:t>Vilniaus Algirdo muzikos </a:t>
            </a:r>
            <a:r>
              <a:rPr lang="lt-LT" sz="2800" dirty="0" smtClean="0"/>
              <a:t>mokykla</a:t>
            </a:r>
            <a:br>
              <a:rPr lang="lt-LT" sz="2800" dirty="0" smtClean="0"/>
            </a:br>
            <a:r>
              <a:rPr lang="lt-LT" sz="2400" dirty="0" smtClean="0"/>
              <a:t>Muzikos teorijos metodinė grupė</a:t>
            </a:r>
            <a:br>
              <a:rPr lang="lt-LT" sz="2400" dirty="0" smtClean="0"/>
            </a:br>
            <a:r>
              <a:rPr lang="lt-LT" sz="2400" dirty="0"/>
              <a:t/>
            </a:r>
            <a:br>
              <a:rPr lang="lt-LT" sz="2400" dirty="0"/>
            </a:b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3100" dirty="0"/>
              <a:t/>
            </a:r>
            <a:br>
              <a:rPr lang="lt-LT" sz="3100" dirty="0"/>
            </a:br>
            <a:r>
              <a:rPr lang="lt-LT" b="1" dirty="0" smtClean="0"/>
              <a:t>SOLFEDŽIO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68579"/>
          </a:xfrm>
        </p:spPr>
        <p:txBody>
          <a:bodyPr>
            <a:normAutofit/>
          </a:bodyPr>
          <a:lstStyle/>
          <a:p>
            <a:r>
              <a:rPr lang="lt-LT" dirty="0" smtClean="0"/>
              <a:t>VI KLASĖ, 2 PUSMETIS</a:t>
            </a:r>
          </a:p>
          <a:p>
            <a:r>
              <a:rPr lang="lt-LT" dirty="0"/>
              <a:t>5</a:t>
            </a:r>
            <a:r>
              <a:rPr lang="lt-LT" dirty="0" smtClean="0"/>
              <a:t> pamoka</a:t>
            </a:r>
          </a:p>
          <a:p>
            <a:endParaRPr lang="lt-LT" dirty="0" smtClean="0"/>
          </a:p>
          <a:p>
            <a:r>
              <a:rPr lang="lt-LT" dirty="0" smtClean="0"/>
              <a:t>Parengė mokytoja-metodininkė Gabrielė Rastenytė-Mališauskienė</a:t>
            </a:r>
          </a:p>
          <a:p>
            <a:r>
              <a:rPr lang="lt-LT" dirty="0" smtClean="0"/>
              <a:t>Vilnius</a:t>
            </a:r>
          </a:p>
          <a:p>
            <a:r>
              <a:rPr lang="lt-LT" dirty="0" smtClean="0"/>
              <a:t>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8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8253"/>
          </a:xfrm>
        </p:spPr>
        <p:txBody>
          <a:bodyPr/>
          <a:lstStyle/>
          <a:p>
            <a:pPr algn="ctr"/>
            <a:r>
              <a:rPr lang="lt-LT" sz="3600" dirty="0" smtClean="0"/>
              <a:t>Pamokos tema: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03312" y="1384664"/>
            <a:ext cx="8946541" cy="4863736"/>
          </a:xfrm>
        </p:spPr>
        <p:txBody>
          <a:bodyPr>
            <a:normAutofit/>
          </a:bodyPr>
          <a:lstStyle/>
          <a:p>
            <a:r>
              <a:rPr lang="lt-LT" sz="3600" dirty="0"/>
              <a:t>M</a:t>
            </a:r>
            <a:r>
              <a:rPr lang="lt-LT" sz="3600" dirty="0" smtClean="0"/>
              <a:t>ažorinės(-dur</a:t>
            </a:r>
            <a:r>
              <a:rPr lang="lt-LT" sz="3600" dirty="0"/>
              <a:t>) </a:t>
            </a:r>
            <a:r>
              <a:rPr lang="lt-LT" sz="3600" dirty="0" smtClean="0"/>
              <a:t>bemolinės gamos pagal Kvintų ratą</a:t>
            </a:r>
          </a:p>
          <a:p>
            <a:r>
              <a:rPr lang="lt-LT" sz="3600" dirty="0" smtClean="0"/>
              <a:t>Des-dur gama – natūrali ir harmoninė</a:t>
            </a:r>
          </a:p>
          <a:p>
            <a:r>
              <a:rPr lang="lt-LT" sz="3600" dirty="0" smtClean="0"/>
              <a:t>Transponavimas</a:t>
            </a:r>
            <a:endParaRPr lang="lt-LT" sz="3600" dirty="0"/>
          </a:p>
          <a:p>
            <a:pPr marL="0" indent="0">
              <a:buNone/>
            </a:pPr>
            <a:endParaRPr lang="lt-LT" sz="3600" dirty="0" smtClean="0"/>
          </a:p>
        </p:txBody>
      </p:sp>
    </p:spTree>
    <p:extLst>
      <p:ext uri="{BB962C8B-B14F-4D97-AF65-F5344CB8AC3E}">
        <p14:creationId xmlns:p14="http://schemas.microsoft.com/office/powerpoint/2010/main" val="199342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261258"/>
            <a:ext cx="11534503" cy="1097279"/>
          </a:xfrm>
        </p:spPr>
        <p:txBody>
          <a:bodyPr/>
          <a:lstStyle/>
          <a:p>
            <a:r>
              <a:rPr lang="lt-LT" sz="2800" b="1" dirty="0" smtClean="0"/>
              <a:t>Pakartokime ir įsidėmėkime Kvintų rato mažorines (-dur) bemolines tonacijas. Pradedame nuo C-dur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kvintomis</a:t>
            </a:r>
            <a:r>
              <a:rPr lang="en-US" sz="2800" b="1" dirty="0" smtClean="0"/>
              <a:t> </a:t>
            </a:r>
            <a:r>
              <a:rPr lang="lt-LT" sz="2800" b="1" dirty="0" smtClean="0"/>
              <a:t>žemyn: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240972"/>
            <a:ext cx="11769635" cy="5473338"/>
          </a:xfrm>
        </p:spPr>
        <p:txBody>
          <a:bodyPr/>
          <a:lstStyle/>
          <a:p>
            <a:r>
              <a:rPr lang="lt-LT" dirty="0" smtClean="0"/>
              <a:t>F-dur – si bemol</a:t>
            </a:r>
          </a:p>
          <a:p>
            <a:r>
              <a:rPr lang="lt-LT" dirty="0" smtClean="0"/>
              <a:t>B-dur – si, mi bemol</a:t>
            </a:r>
          </a:p>
          <a:p>
            <a:r>
              <a:rPr lang="lt-LT" dirty="0" smtClean="0"/>
              <a:t>Es-dur – si, mi, la bemol</a:t>
            </a:r>
          </a:p>
          <a:p>
            <a:r>
              <a:rPr lang="lt-LT" dirty="0" smtClean="0"/>
              <a:t>As-dur – si, mi, la, re bemol</a:t>
            </a:r>
          </a:p>
          <a:p>
            <a:r>
              <a:rPr lang="lt-LT" dirty="0" smtClean="0"/>
              <a:t>Des-dur - </a:t>
            </a:r>
            <a:r>
              <a:rPr lang="lt-LT" dirty="0"/>
              <a:t>si, mi, la, </a:t>
            </a:r>
            <a:r>
              <a:rPr lang="lt-LT" dirty="0" smtClean="0"/>
              <a:t>re, sol </a:t>
            </a:r>
            <a:r>
              <a:rPr lang="lt-LT" dirty="0"/>
              <a:t>bemol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9" y="1358538"/>
            <a:ext cx="4924697" cy="53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5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6"/>
            <a:ext cx="10849203" cy="2505637"/>
          </a:xfrm>
        </p:spPr>
        <p:txBody>
          <a:bodyPr/>
          <a:lstStyle/>
          <a:p>
            <a:r>
              <a:rPr lang="lt-LT" sz="2800" dirty="0" smtClean="0"/>
              <a:t>Įsidėmėkime Des-dur natūralią ir harmoninę (su pažemintu VI laipsniu) gamas</a:t>
            </a:r>
            <a:br>
              <a:rPr lang="lt-LT" sz="2800" dirty="0" smtClean="0"/>
            </a:br>
            <a:r>
              <a:rPr lang="lt-LT" sz="2800" dirty="0"/>
              <a:t/>
            </a:r>
            <a:br>
              <a:rPr lang="lt-LT" sz="2800" dirty="0"/>
            </a:br>
            <a:r>
              <a:rPr lang="lt-LT" sz="2400" dirty="0" smtClean="0"/>
              <a:t>Dėmesio! VI laipsnis šioje gamoje yra si bemolis. Kai harmoninėje gamoje jį pažeminame, turime si dublbemolį(dvigubą bemolį)! Dublbemolis žemina natą 1 tonu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339" y="3759876"/>
            <a:ext cx="10848975" cy="1046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5285127"/>
            <a:ext cx="10849203" cy="11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1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1058209" cy="1493649"/>
          </a:xfrm>
        </p:spPr>
        <p:txBody>
          <a:bodyPr/>
          <a:lstStyle/>
          <a:p>
            <a:r>
              <a:rPr lang="lt-LT" sz="3200" dirty="0" smtClean="0"/>
              <a:t>Pagrokite ir solfedžiuokite 429 pratimą (B</a:t>
            </a:r>
            <a:r>
              <a:rPr lang="lt-LT" sz="3200" dirty="0"/>
              <a:t>. Dvarionas „Žvaigždutė</a:t>
            </a:r>
            <a:r>
              <a:rPr lang="lt-LT" sz="3200" dirty="0" smtClean="0"/>
              <a:t>“) iš R. Kašponio „Solfedžio“ vadovėlio. Pratimo tonacija Des-dur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2390502"/>
            <a:ext cx="10757762" cy="3857897"/>
          </a:xfrm>
        </p:spPr>
      </p:pic>
    </p:spTree>
    <p:extLst>
      <p:ext uri="{BB962C8B-B14F-4D97-AF65-F5344CB8AC3E}">
        <p14:creationId xmlns:p14="http://schemas.microsoft.com/office/powerpoint/2010/main" val="19682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14517" cy="1400530"/>
          </a:xfrm>
        </p:spPr>
        <p:txBody>
          <a:bodyPr/>
          <a:lstStyle/>
          <a:p>
            <a:r>
              <a:rPr lang="lt-LT" dirty="0" smtClean="0"/>
              <a:t>Paklausykite B. Dvariono „Žvaigždutę“ originalioje tonacijoje As-dur</a:t>
            </a:r>
            <a:endParaRPr lang="en-US" dirty="0"/>
          </a:p>
        </p:txBody>
      </p:sp>
      <p:pic>
        <p:nvPicPr>
          <p:cNvPr id="4" name="B. Dvarionas Zvaigzdut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556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96342" y="2328828"/>
            <a:ext cx="4877753" cy="3588646"/>
          </a:xfrm>
        </p:spPr>
      </p:pic>
      <p:sp>
        <p:nvSpPr>
          <p:cNvPr id="3" name="Stačiakampis 2"/>
          <p:cNvSpPr/>
          <p:nvPr/>
        </p:nvSpPr>
        <p:spPr>
          <a:xfrm>
            <a:off x="646111" y="6302902"/>
            <a:ext cx="7332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hlinkClick r:id="rId5"/>
              </a:rPr>
              <a:t>https://www.youtube.com/watch?v=O1aQmMVM6Vw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3326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79386" cy="1400530"/>
          </a:xfrm>
        </p:spPr>
        <p:txBody>
          <a:bodyPr/>
          <a:lstStyle/>
          <a:p>
            <a:pPr algn="ctr"/>
            <a:r>
              <a:rPr lang="lt-LT" sz="5400" b="1" dirty="0" smtClean="0"/>
              <a:t>Transponavimas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6" y="2052918"/>
            <a:ext cx="10567851" cy="4195481"/>
          </a:xfrm>
        </p:spPr>
        <p:txBody>
          <a:bodyPr>
            <a:normAutofit/>
          </a:bodyPr>
          <a:lstStyle/>
          <a:p>
            <a:r>
              <a:rPr lang="lt-LT" sz="4000" dirty="0" smtClean="0"/>
              <a:t>Transponavimas – muzikos kūrinio perkėlimas į kitą tonaciją.</a:t>
            </a:r>
          </a:p>
          <a:p>
            <a:endParaRPr lang="lt-LT" sz="4000" dirty="0"/>
          </a:p>
          <a:p>
            <a:pPr marL="0" indent="0">
              <a:buNone/>
            </a:pPr>
            <a:r>
              <a:rPr lang="lt-LT" sz="3600" dirty="0" smtClean="0"/>
              <a:t>Transponavimo užduotis bus šios savaitės užduočių priede!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24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0744699" cy="1702653"/>
          </a:xfrm>
        </p:spPr>
        <p:txBody>
          <a:bodyPr/>
          <a:lstStyle/>
          <a:p>
            <a:pPr algn="ctr"/>
            <a:r>
              <a:rPr lang="en-US" sz="3600" dirty="0" err="1"/>
              <a:t>Atliktas</a:t>
            </a:r>
            <a:r>
              <a:rPr lang="en-US" sz="3600" dirty="0"/>
              <a:t> </a:t>
            </a:r>
            <a:r>
              <a:rPr lang="en-US" sz="3600" dirty="0" err="1"/>
              <a:t>pamokos</a:t>
            </a:r>
            <a:r>
              <a:rPr lang="en-US" sz="3600" dirty="0"/>
              <a:t> u</a:t>
            </a:r>
            <a:r>
              <a:rPr lang="lt-LT" sz="3600" dirty="0"/>
              <a:t>žduotis siųskite savo mokytojai </a:t>
            </a:r>
            <a:br>
              <a:rPr lang="lt-LT" sz="3600" dirty="0"/>
            </a:br>
            <a:r>
              <a:rPr lang="lt-LT" sz="3600" dirty="0"/>
              <a:t>elektroniniu paštu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455817"/>
            <a:ext cx="10744699" cy="3792582"/>
          </a:xfrm>
        </p:spPr>
        <p:txBody>
          <a:bodyPr/>
          <a:lstStyle/>
          <a:p>
            <a:r>
              <a:rPr lang="lt-LT" dirty="0"/>
              <a:t>Solfedžio dalyko mokytojos: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R</a:t>
            </a:r>
            <a:r>
              <a:rPr lang="lt-LT" dirty="0"/>
              <a:t>ūta Bernatonytė, el. paštas – </a:t>
            </a:r>
            <a:r>
              <a:rPr lang="en-US" dirty="0">
                <a:hlinkClick r:id="rId2"/>
              </a:rPr>
              <a:t>ruta.bernatonyte@gmail.com</a:t>
            </a:r>
            <a:endParaRPr lang="en-US" dirty="0"/>
          </a:p>
          <a:p>
            <a:pPr marL="457200" indent="-457200">
              <a:buAutoNum type="arabicPeriod"/>
            </a:pPr>
            <a:r>
              <a:rPr lang="lt-LT" dirty="0"/>
              <a:t>Jolanta Grinevič, el. paštas – </a:t>
            </a:r>
            <a:r>
              <a:rPr lang="lt-LT" dirty="0">
                <a:hlinkClick r:id="rId3"/>
              </a:rPr>
              <a:t>jolanta4ka</a:t>
            </a:r>
            <a:r>
              <a:rPr lang="en-US" dirty="0">
                <a:hlinkClick r:id="rId3"/>
              </a:rPr>
              <a:t>@yahoo.com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Gabriel</a:t>
            </a:r>
            <a:r>
              <a:rPr lang="lt-LT" dirty="0"/>
              <a:t>ė Rastenytė-Mališauskienė, el. paštas – </a:t>
            </a:r>
            <a:r>
              <a:rPr lang="en-US" dirty="0">
                <a:hlinkClick r:id="rId4"/>
              </a:rPr>
              <a:t>gabrielerastenyte@gmail.com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Galina </a:t>
            </a:r>
            <a:r>
              <a:rPr lang="en-US" dirty="0" err="1"/>
              <a:t>Savinien</a:t>
            </a:r>
            <a:r>
              <a:rPr lang="lt-LT" dirty="0"/>
              <a:t>ė, el. paštas – </a:t>
            </a:r>
            <a:r>
              <a:rPr lang="lt-LT" dirty="0">
                <a:hlinkClick r:id="rId5"/>
              </a:rPr>
              <a:t>galsaviniene</a:t>
            </a:r>
            <a:r>
              <a:rPr lang="en-US" dirty="0">
                <a:hlinkClick r:id="rId5"/>
              </a:rPr>
              <a:t>@gmail.com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Raimonda</a:t>
            </a:r>
            <a:r>
              <a:rPr lang="en-US" dirty="0"/>
              <a:t> </a:t>
            </a:r>
            <a:r>
              <a:rPr lang="en-US" dirty="0" err="1"/>
              <a:t>Svirskien</a:t>
            </a:r>
            <a:r>
              <a:rPr lang="lt-LT" dirty="0"/>
              <a:t>ė, el. paštas – </a:t>
            </a:r>
            <a:r>
              <a:rPr lang="lt-LT" dirty="0">
                <a:hlinkClick r:id="rId6"/>
              </a:rPr>
              <a:t>romeo.raima</a:t>
            </a:r>
            <a:r>
              <a:rPr lang="en-US" dirty="0">
                <a:hlinkClick r:id="rId6"/>
              </a:rPr>
              <a:t>@gmail.com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Migl</a:t>
            </a:r>
            <a:r>
              <a:rPr lang="lt-LT" dirty="0"/>
              <a:t>ė Uleckienė, el. paštas – </a:t>
            </a:r>
            <a:r>
              <a:rPr lang="lt-LT" dirty="0">
                <a:hlinkClick r:id="rId7"/>
              </a:rPr>
              <a:t>migle.cicenaite</a:t>
            </a:r>
            <a:r>
              <a:rPr lang="en-US" dirty="0">
                <a:hlinkClick r:id="rId7"/>
              </a:rPr>
              <a:t>@gmail.com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8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AČIŪ UŽ DARBĄ!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3600" dirty="0" smtClean="0"/>
              <a:t>IKI PASIMATYMO!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76" y="3631474"/>
            <a:ext cx="2077801" cy="183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24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985</TotalTime>
  <Words>236</Words>
  <Application>Microsoft Office PowerPoint</Application>
  <PresentationFormat>Plačiaekranė</PresentationFormat>
  <Paragraphs>35</Paragraphs>
  <Slides>9</Slides>
  <Notes>0</Notes>
  <HiddenSlides>0</HiddenSlides>
  <MMClips>1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</vt:lpstr>
      <vt:lpstr>Vilniaus Algirdo muzikos mokykla Muzikos teorijos metodinė grupė    SOLFEDŽIO</vt:lpstr>
      <vt:lpstr>Pamokos tema:</vt:lpstr>
      <vt:lpstr>Pakartokime ir įsidėmėkime Kvintų rato mažorines (-dur) bemolines tonacijas. Pradedame nuo C-dur kvintomis žemyn:</vt:lpstr>
      <vt:lpstr>Įsidėmėkime Des-dur natūralią ir harmoninę (su pažemintu VI laipsniu) gamas  Dėmesio! VI laipsnis šioje gamoje yra si bemolis. Kai harmoninėje gamoje jį pažeminame, turime si dublbemolį(dvigubą bemolį)! Dublbemolis žemina natą 1 tonu</vt:lpstr>
      <vt:lpstr>Pagrokite ir solfedžiuokite 429 pratimą (B. Dvarionas „Žvaigždutė“) iš R. Kašponio „Solfedžio“ vadovėlio. Pratimo tonacija Des-dur</vt:lpstr>
      <vt:lpstr>Paklausykite B. Dvariono „Žvaigždutę“ originalioje tonacijoje As-dur</vt:lpstr>
      <vt:lpstr>Transponavimas</vt:lpstr>
      <vt:lpstr>Atliktas pamokos užduotis siųskite savo mokytojai  elektroniniu paštu</vt:lpstr>
      <vt:lpstr>AČIŪ UŽ DARBĄ!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 Rastenyte</dc:creator>
  <cp:lastModifiedBy>VAMM</cp:lastModifiedBy>
  <cp:revision>169</cp:revision>
  <dcterms:created xsi:type="dcterms:W3CDTF">2020-03-18T17:32:45Z</dcterms:created>
  <dcterms:modified xsi:type="dcterms:W3CDTF">2020-04-08T20:18:38Z</dcterms:modified>
</cp:coreProperties>
</file>