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B685-7D07-4DCD-B784-36F4B8419B49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723-3541-46D4-8DF1-99FB16B568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307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B685-7D07-4DCD-B784-36F4B8419B49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723-3541-46D4-8DF1-99FB16B568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822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B685-7D07-4DCD-B784-36F4B8419B49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723-3541-46D4-8DF1-99FB16B568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389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B685-7D07-4DCD-B784-36F4B8419B49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723-3541-46D4-8DF1-99FB16B568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453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B685-7D07-4DCD-B784-36F4B8419B49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723-3541-46D4-8DF1-99FB16B568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647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B685-7D07-4DCD-B784-36F4B8419B49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723-3541-46D4-8DF1-99FB16B568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754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B685-7D07-4DCD-B784-36F4B8419B49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723-3541-46D4-8DF1-99FB16B568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793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B685-7D07-4DCD-B784-36F4B8419B49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723-3541-46D4-8DF1-99FB16B568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850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B685-7D07-4DCD-B784-36F4B8419B49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723-3541-46D4-8DF1-99FB16B568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146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B685-7D07-4DCD-B784-36F4B8419B49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723-3541-46D4-8DF1-99FB16B568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3969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B685-7D07-4DCD-B784-36F4B8419B49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723-3541-46D4-8DF1-99FB16B568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1861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1B685-7D07-4DCD-B784-36F4B8419B49}" type="datetimeFigureOut">
              <a:rPr lang="lt-LT" smtClean="0"/>
              <a:t>2020.04.18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9E723-3541-46D4-8DF1-99FB16B568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5429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t.wikipedia.org/wiki/Derm%C4%97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lt.wikipedia.org/w/index.php?title=Trigarsis&amp;action=edit&amp;redlink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t.wikipedia.org/w/index.php?title=Dominant%C4%97&amp;action=edit&amp;redlink=1" TargetMode="External"/><Relationship Id="rId5" Type="http://schemas.openxmlformats.org/officeDocument/2006/relationships/hyperlink" Target="https://lt.wikipedia.org/w/index.php?title=Subdominant%C4%97&amp;action=edit&amp;redlink=1" TargetMode="External"/><Relationship Id="rId4" Type="http://schemas.openxmlformats.org/officeDocument/2006/relationships/hyperlink" Target="https://lt.wikipedia.org/wiki/Akord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t.wikipedia.org/w/index.php?title=Sekstakordas&amp;action=edit&amp;redlink=1" TargetMode="External"/><Relationship Id="rId2" Type="http://schemas.openxmlformats.org/officeDocument/2006/relationships/hyperlink" Target="https://lt.wikipedia.org/wiki/Prim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t.wikipedia.org/w/index.php?title=Kvartsekstakordas&amp;action=edit&amp;redlink=1" TargetMode="External"/><Relationship Id="rId5" Type="http://schemas.openxmlformats.org/officeDocument/2006/relationships/hyperlink" Target="https://lt.wikipedia.org/w/index.php?title=Seksta&amp;action=edit&amp;redlink=1" TargetMode="External"/><Relationship Id="rId4" Type="http://schemas.openxmlformats.org/officeDocument/2006/relationships/hyperlink" Target="https://lt.wikipedia.org/wiki/Oktav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jolanta4ka@yahoo.com" TargetMode="External"/><Relationship Id="rId7" Type="http://schemas.openxmlformats.org/officeDocument/2006/relationships/hyperlink" Target="mailto:migle.cicenaite@gmail.com" TargetMode="External"/><Relationship Id="rId2" Type="http://schemas.openxmlformats.org/officeDocument/2006/relationships/hyperlink" Target="mailto:ruta.bernatonyte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omeo.raima@gmail.com" TargetMode="External"/><Relationship Id="rId5" Type="http://schemas.openxmlformats.org/officeDocument/2006/relationships/hyperlink" Target="mailto:galsaviniene@gmail.com" TargetMode="External"/><Relationship Id="rId4" Type="http://schemas.openxmlformats.org/officeDocument/2006/relationships/hyperlink" Target="mailto:gabrielerastenyte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5974432" cy="3600399"/>
          </a:xfrm>
        </p:spPr>
        <p:txBody>
          <a:bodyPr>
            <a:normAutofit fontScale="90000"/>
          </a:bodyPr>
          <a:lstStyle/>
          <a:p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lt-LT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SOLFEDŽIO</a:t>
            </a:r>
            <a:br>
              <a:rPr kumimoji="0" lang="lt-LT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7 </a:t>
            </a:r>
            <a:r>
              <a:rPr kumimoji="0" lang="en-US" sz="3200" b="0" i="0" u="none" strike="noStrike" kern="0" cap="none" spc="0" normalizeH="0" baseline="0" noProof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klas</a:t>
            </a:r>
            <a: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ė</a:t>
            </a:r>
            <a:br>
              <a:rPr kumimoji="0" lang="lt-LT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lt-LT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pamoka </a:t>
            </a:r>
            <a:r>
              <a:rPr kumimoji="0" lang="lt-LT" sz="2800" b="0" i="0" u="none" strike="noStrike" kern="0" cap="none" spc="0" normalizeH="0" baseline="0" noProof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Nr</a:t>
            </a:r>
            <a:r>
              <a:rPr kumimoji="0" lang="lt-LT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. </a:t>
            </a:r>
            <a:r>
              <a:rPr lang="en-US" sz="2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6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lang="en-US" sz="2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/>
            </a:r>
            <a:br>
              <a:rPr lang="en-US" sz="2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</a:br>
            <a:r>
              <a:rPr lang="en-US" sz="5400" kern="0" dirty="0" smtClean="0">
                <a:solidFill>
                  <a:srgbClr val="C00000"/>
                </a:solidFill>
                <a:latin typeface="Arial"/>
                <a:cs typeface="Arial"/>
              </a:rPr>
              <a:t>T S D</a:t>
            </a:r>
            <a:br>
              <a:rPr lang="en-US" sz="5400" kern="0" dirty="0" smtClean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en-US" sz="5400" kern="0" noProof="1" smtClean="0">
                <a:solidFill>
                  <a:srgbClr val="C00000"/>
                </a:solidFill>
                <a:latin typeface="Arial"/>
                <a:cs typeface="Arial"/>
              </a:rPr>
              <a:t>kvintakordai</a:t>
            </a:r>
            <a:r>
              <a:rPr lang="en-US" sz="5400" kern="0" dirty="0" smtClean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en-US" sz="5400" kern="0" dirty="0" smtClean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en-US" sz="5400" kern="0" noProof="1" smtClean="0">
                <a:solidFill>
                  <a:srgbClr val="C00000"/>
                </a:solidFill>
                <a:latin typeface="Arial"/>
                <a:cs typeface="Arial"/>
              </a:rPr>
              <a:t>ir</a:t>
            </a:r>
            <a:r>
              <a:rPr lang="en-US" sz="5400" kern="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5400" kern="0" noProof="1" smtClean="0">
                <a:solidFill>
                  <a:srgbClr val="C00000"/>
                </a:solidFill>
                <a:latin typeface="Arial"/>
                <a:cs typeface="Arial"/>
              </a:rPr>
              <a:t>apvertimai</a:t>
            </a:r>
            <a:endParaRPr lang="en-US" noProof="1">
              <a:solidFill>
                <a:srgbClr val="C0000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5652120" y="4437112"/>
            <a:ext cx="3312368" cy="2232248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</a:pP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eaLnBrk="0" fontAlgn="base" hangingPunct="0">
              <a:spcAft>
                <a:spcPct val="0"/>
              </a:spcAft>
            </a:pPr>
            <a:endParaRPr lang="en-US" sz="13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eaLnBrk="0" fontAlgn="base" hangingPunct="0">
              <a:spcAft>
                <a:spcPct val="0"/>
              </a:spcAft>
            </a:pP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eaLnBrk="0" fontAlgn="base" hangingPunct="0">
              <a:spcAft>
                <a:spcPct val="0"/>
              </a:spcAft>
            </a:pPr>
            <a:endParaRPr lang="en-US" sz="1300" kern="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kumimoji="0" lang="lt-LT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Vilniaus Algirdo muzikos mokykla</a:t>
            </a:r>
          </a:p>
          <a:p>
            <a:pPr lvl="0" eaLnBrk="0" fontAlgn="base" hangingPunct="0">
              <a:spcAft>
                <a:spcPct val="0"/>
              </a:spcAft>
            </a:pPr>
            <a:r>
              <a:rPr kumimoji="0" lang="lt-LT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Muzikos teorijos metodinė grupė</a:t>
            </a:r>
          </a:p>
          <a:p>
            <a:pPr lvl="0" eaLnBrk="0" fontAlgn="base" hangingPunct="0">
              <a:spcAft>
                <a:spcPct val="0"/>
              </a:spcAft>
            </a:pPr>
            <a:r>
              <a:rPr kumimoji="0" lang="lt-LT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Mokytoja ekspertė Rūta </a:t>
            </a:r>
            <a:r>
              <a:rPr kumimoji="0" lang="lt-LT" sz="1300" b="0" i="0" u="none" strike="noStrike" kern="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Bernatonytė</a:t>
            </a:r>
          </a:p>
          <a:p>
            <a:pPr lvl="0" eaLnBrk="0" fontAlgn="base" hangingPunct="0">
              <a:spcAft>
                <a:spcPct val="0"/>
              </a:spcAft>
            </a:pPr>
            <a:r>
              <a:rPr kumimoji="0" lang="lt-LT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Vilnius</a:t>
            </a:r>
          </a:p>
          <a:p>
            <a:pPr lvl="0" eaLnBrk="0" fontAlgn="base" hangingPunct="0">
              <a:spcAft>
                <a:spcPct val="0"/>
              </a:spcAft>
            </a:pPr>
            <a:r>
              <a:rPr kumimoji="0" lang="lt-LT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</a:t>
            </a:r>
          </a:p>
          <a:p>
            <a:pPr algn="l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181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96944" cy="59046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a typeface="Calibri"/>
                <a:cs typeface="Times New Roman"/>
              </a:rPr>
              <a:t/>
            </a:r>
            <a:br>
              <a:rPr lang="en-US" sz="2400" dirty="0" smtClean="0">
                <a:ea typeface="Calibri"/>
                <a:cs typeface="Times New Roman"/>
              </a:rPr>
            </a:br>
            <a:r>
              <a:rPr lang="en-US" sz="2400" dirty="0" smtClean="0">
                <a:ea typeface="Calibri"/>
                <a:cs typeface="Times New Roman"/>
              </a:rPr>
              <a:t/>
            </a:r>
            <a:br>
              <a:rPr lang="en-US" sz="2400" dirty="0" smtClean="0">
                <a:ea typeface="Calibri"/>
                <a:cs typeface="Times New Roman"/>
              </a:rPr>
            </a:br>
            <a:r>
              <a:rPr lang="en-US" sz="2400" noProof="1" smtClean="0">
                <a:ea typeface="Calibri"/>
                <a:cs typeface="Times New Roman"/>
              </a:rPr>
              <a:t>Tonika</a:t>
            </a:r>
            <a:r>
              <a:rPr lang="lt-LT" sz="2400" dirty="0" smtClean="0">
                <a:ea typeface="Calibri"/>
                <a:cs typeface="Times New Roman"/>
              </a:rPr>
              <a:t> </a:t>
            </a:r>
            <a:r>
              <a:rPr lang="lt-LT" sz="2400" dirty="0">
                <a:ea typeface="Calibri"/>
                <a:cs typeface="Times New Roman"/>
              </a:rPr>
              <a:t>(arba </a:t>
            </a:r>
            <a:r>
              <a:rPr lang="lt-LT" sz="2400" noProof="1" smtClean="0">
                <a:ea typeface="Calibri"/>
                <a:cs typeface="Times New Roman"/>
              </a:rPr>
              <a:t>tonikos</a:t>
            </a:r>
            <a:r>
              <a:rPr lang="lt-LT" sz="2400" dirty="0" smtClean="0">
                <a:ea typeface="Calibri"/>
                <a:cs typeface="Times New Roman"/>
              </a:rPr>
              <a:t> </a:t>
            </a:r>
            <a:r>
              <a:rPr lang="lt-LT" sz="2400" dirty="0">
                <a:ea typeface="Calibri"/>
                <a:cs typeface="Times New Roman"/>
              </a:rPr>
              <a:t>funkcija) vadinamas ir nuo pagrindinio </a:t>
            </a:r>
            <a:r>
              <a:rPr lang="en-US" sz="2400" dirty="0" smtClean="0">
                <a:ea typeface="Calibri"/>
                <a:cs typeface="Times New Roman"/>
              </a:rPr>
              <a:t>1-ojo </a:t>
            </a:r>
            <a:r>
              <a:rPr lang="lt-LT" sz="2400" dirty="0" smtClean="0">
                <a:ea typeface="Calibri"/>
                <a:cs typeface="Times New Roman"/>
              </a:rPr>
              <a:t>mažorinės </a:t>
            </a:r>
            <a:r>
              <a:rPr lang="lt-LT" sz="2400" dirty="0">
                <a:ea typeface="Calibri"/>
                <a:cs typeface="Times New Roman"/>
              </a:rPr>
              <a:t>ar minorinės dermės garso sudarytas </a:t>
            </a:r>
            <a:r>
              <a:rPr lang="lt-LT" sz="2400" u="sng" noProof="1" smtClean="0">
                <a:solidFill>
                  <a:srgbClr val="0000FF"/>
                </a:solidFill>
                <a:ea typeface="Calibri"/>
                <a:cs typeface="Times New Roman"/>
                <a:hlinkClick r:id="rId2" tooltip="Trigarsis (puslapis neegzistuoja)"/>
              </a:rPr>
              <a:t>trigarsis</a:t>
            </a:r>
            <a:r>
              <a:rPr lang="lt-LT" sz="2400" dirty="0" smtClean="0">
                <a:ea typeface="Calibri"/>
                <a:cs typeface="Times New Roman"/>
              </a:rPr>
              <a:t> (</a:t>
            </a:r>
            <a:r>
              <a:rPr lang="lt-LT" sz="2400" noProof="1" smtClean="0">
                <a:ea typeface="Calibri"/>
                <a:cs typeface="Times New Roman"/>
              </a:rPr>
              <a:t>kvintakordas</a:t>
            </a:r>
            <a:r>
              <a:rPr lang="lt-LT" sz="2400" dirty="0" smtClean="0">
                <a:ea typeface="Calibri"/>
                <a:cs typeface="Times New Roman"/>
              </a:rPr>
              <a:t>), </a:t>
            </a:r>
            <a:r>
              <a:rPr lang="lt-LT" sz="2400" dirty="0">
                <a:ea typeface="Calibri"/>
                <a:cs typeface="Times New Roman"/>
              </a:rPr>
              <a:t>svarbiausias iš trijų mažorinės ar minorinės </a:t>
            </a:r>
            <a:r>
              <a:rPr lang="lt-LT" sz="2400" u="sng" dirty="0">
                <a:solidFill>
                  <a:srgbClr val="0000FF"/>
                </a:solidFill>
                <a:ea typeface="Calibri"/>
                <a:cs typeface="Times New Roman"/>
                <a:hlinkClick r:id="rId3" tooltip="Dermė"/>
              </a:rPr>
              <a:t>dermės</a:t>
            </a:r>
            <a:r>
              <a:rPr lang="lt-LT" sz="2400" dirty="0">
                <a:ea typeface="Calibri"/>
                <a:cs typeface="Times New Roman"/>
              </a:rPr>
              <a:t> </a:t>
            </a:r>
            <a:r>
              <a:rPr lang="lt-LT" sz="2400" u="sng" dirty="0">
                <a:solidFill>
                  <a:srgbClr val="0000FF"/>
                </a:solidFill>
                <a:ea typeface="Calibri"/>
                <a:cs typeface="Times New Roman"/>
                <a:hlinkClick r:id="rId4" tooltip="Akordas"/>
              </a:rPr>
              <a:t>akordų</a:t>
            </a:r>
            <a:r>
              <a:rPr lang="lt-LT" sz="2400" dirty="0">
                <a:ea typeface="Calibri"/>
                <a:cs typeface="Times New Roman"/>
              </a:rPr>
              <a:t>. </a:t>
            </a:r>
            <a:r>
              <a:rPr lang="lt-LT" sz="2400" noProof="1" smtClean="0">
                <a:ea typeface="Calibri"/>
                <a:cs typeface="Times New Roman"/>
              </a:rPr>
              <a:t>Tonika</a:t>
            </a:r>
            <a:r>
              <a:rPr lang="lt-LT" sz="2400" dirty="0" smtClean="0">
                <a:ea typeface="Calibri"/>
                <a:cs typeface="Times New Roman"/>
              </a:rPr>
              <a:t> </a:t>
            </a:r>
            <a:r>
              <a:rPr lang="lt-LT" sz="2400" dirty="0">
                <a:ea typeface="Calibri"/>
                <a:cs typeface="Times New Roman"/>
              </a:rPr>
              <a:t>kartu su kitais dviem svarbiais akordais - </a:t>
            </a:r>
            <a:r>
              <a:rPr lang="lt-LT" sz="2400" u="sng" noProof="1" smtClean="0">
                <a:solidFill>
                  <a:srgbClr val="0000FF"/>
                </a:solidFill>
                <a:ea typeface="Calibri"/>
                <a:cs typeface="Times New Roman"/>
                <a:hlinkClick r:id="rId5" tooltip="Subdominantė (puslapis neegzistuoja)"/>
              </a:rPr>
              <a:t>subdominante</a:t>
            </a:r>
            <a:r>
              <a:rPr lang="lt-LT" sz="2400" dirty="0" smtClean="0">
                <a:ea typeface="Calibri"/>
                <a:cs typeface="Times New Roman"/>
              </a:rPr>
              <a:t> </a:t>
            </a:r>
            <a:r>
              <a:rPr lang="lt-LT" sz="2400" dirty="0">
                <a:ea typeface="Calibri"/>
                <a:cs typeface="Times New Roman"/>
              </a:rPr>
              <a:t>(4-uoju dermės laipsniu) ir </a:t>
            </a:r>
            <a:r>
              <a:rPr lang="lt-LT" sz="2400" u="sng" dirty="0">
                <a:solidFill>
                  <a:srgbClr val="0000FF"/>
                </a:solidFill>
                <a:ea typeface="Calibri"/>
                <a:cs typeface="Times New Roman"/>
                <a:hlinkClick r:id="rId6" tooltip="Dominantė (puslapis neegzistuoja)"/>
              </a:rPr>
              <a:t>dominante</a:t>
            </a:r>
            <a:r>
              <a:rPr lang="lt-LT" sz="2400" dirty="0">
                <a:ea typeface="Calibri"/>
                <a:cs typeface="Times New Roman"/>
              </a:rPr>
              <a:t> (5-uoju dermės laipsniu) sukuria harmoninius-funkcinius santykius </a:t>
            </a:r>
            <a:r>
              <a:rPr lang="lt-LT" sz="2400" dirty="0" smtClean="0">
                <a:ea typeface="Calibri"/>
                <a:cs typeface="Times New Roman"/>
              </a:rPr>
              <a:t>(</a:t>
            </a:r>
            <a:r>
              <a:rPr lang="lt-LT" sz="2400" noProof="1" smtClean="0">
                <a:ea typeface="Calibri"/>
                <a:cs typeface="Times New Roman"/>
              </a:rPr>
              <a:t>šiuodvi</a:t>
            </a:r>
            <a:r>
              <a:rPr lang="lt-LT" sz="2400" dirty="0" smtClean="0">
                <a:ea typeface="Calibri"/>
                <a:cs typeface="Times New Roman"/>
              </a:rPr>
              <a:t> </a:t>
            </a:r>
            <a:r>
              <a:rPr lang="lt-LT" sz="2400" dirty="0">
                <a:ea typeface="Calibri"/>
                <a:cs typeface="Times New Roman"/>
              </a:rPr>
              <a:t>funkcijos susijusios su </a:t>
            </a:r>
            <a:r>
              <a:rPr lang="lt-LT" sz="2400" noProof="1" smtClean="0">
                <a:ea typeface="Calibri"/>
                <a:cs typeface="Times New Roman"/>
              </a:rPr>
              <a:t>tonika</a:t>
            </a:r>
            <a:r>
              <a:rPr lang="lt-LT" sz="2400" dirty="0" smtClean="0">
                <a:ea typeface="Calibri"/>
                <a:cs typeface="Times New Roman"/>
              </a:rPr>
              <a:t> </a:t>
            </a:r>
            <a:r>
              <a:rPr lang="lt-LT" sz="2400" dirty="0">
                <a:ea typeface="Calibri"/>
                <a:cs typeface="Times New Roman"/>
              </a:rPr>
              <a:t>kvintos-kvartos intervaliniais santykiais</a:t>
            </a:r>
            <a:r>
              <a:rPr lang="lt-LT" sz="2400" dirty="0" smtClean="0">
                <a:ea typeface="Calibri"/>
                <a:cs typeface="Times New Roman"/>
              </a:rPr>
              <a:t>).</a:t>
            </a:r>
            <a:r>
              <a:rPr lang="en-US" sz="2400" dirty="0" smtClean="0">
                <a:ea typeface="Calibri"/>
                <a:cs typeface="Times New Roman"/>
              </a:rPr>
              <a:t/>
            </a:r>
            <a:br>
              <a:rPr lang="en-US" sz="2400" dirty="0" smtClean="0">
                <a:ea typeface="Calibri"/>
                <a:cs typeface="Times New Roman"/>
              </a:rPr>
            </a:b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r>
              <a:rPr lang="en-US" sz="2400" dirty="0" smtClean="0">
                <a:ea typeface="Calibri"/>
                <a:cs typeface="Times New Roman"/>
              </a:rPr>
              <a:t/>
            </a:r>
            <a:br>
              <a:rPr lang="en-US" sz="2400" dirty="0" smtClean="0">
                <a:ea typeface="Calibri"/>
                <a:cs typeface="Times New Roman"/>
              </a:rPr>
            </a:br>
            <a:r>
              <a:rPr lang="en-US" sz="2400" dirty="0">
                <a:ea typeface="Calibri"/>
                <a:cs typeface="Times New Roman"/>
              </a:rPr>
              <a:t/>
            </a:r>
            <a:br>
              <a:rPr lang="en-US" sz="2400" dirty="0">
                <a:ea typeface="Calibri"/>
                <a:cs typeface="Times New Roman"/>
              </a:rPr>
            </a:br>
            <a:r>
              <a:rPr lang="en-US" sz="2400" dirty="0" smtClean="0">
                <a:ea typeface="Calibri"/>
                <a:cs typeface="Times New Roman"/>
              </a:rPr>
              <a:t/>
            </a:r>
            <a:br>
              <a:rPr lang="en-US" sz="2400" dirty="0" smtClean="0">
                <a:ea typeface="Calibri"/>
                <a:cs typeface="Times New Roman"/>
              </a:rPr>
            </a:br>
            <a:r>
              <a:rPr lang="lt-LT" sz="2400" dirty="0">
                <a:ea typeface="Calibri"/>
                <a:cs typeface="Times New Roman"/>
              </a:rPr>
              <a:t/>
            </a:r>
            <a:br>
              <a:rPr lang="lt-LT" sz="2400" dirty="0">
                <a:ea typeface="Calibri"/>
                <a:cs typeface="Times New Roman"/>
              </a:rPr>
            </a:br>
            <a:endParaRPr lang="lt-LT" sz="2400" dirty="0"/>
          </a:p>
        </p:txBody>
      </p:sp>
      <p:pic>
        <p:nvPicPr>
          <p:cNvPr id="1026" name="Picture 2" descr="C:\Users\Admin\Desktop\TSD 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25144"/>
            <a:ext cx="547260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8884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</a:t>
            </a:r>
            <a:r>
              <a:rPr lang="lt-LT" sz="2800" dirty="0" smtClean="0"/>
              <a:t>nikos (T</a:t>
            </a:r>
            <a:r>
              <a:rPr lang="lt-LT" sz="1400" dirty="0" smtClean="0"/>
              <a:t>5</a:t>
            </a:r>
            <a:r>
              <a:rPr lang="lt-LT" sz="2800" dirty="0" smtClean="0"/>
              <a:t>), </a:t>
            </a:r>
            <a:r>
              <a:rPr lang="lt-LT" sz="2800" noProof="1" smtClean="0"/>
              <a:t>subdominantės</a:t>
            </a:r>
            <a:r>
              <a:rPr lang="lt-LT" sz="2800" dirty="0" smtClean="0"/>
              <a:t> (S</a:t>
            </a:r>
            <a:r>
              <a:rPr lang="lt-LT" sz="1400" dirty="0" smtClean="0"/>
              <a:t>5</a:t>
            </a:r>
            <a:r>
              <a:rPr lang="lt-LT" sz="2800" dirty="0" smtClean="0"/>
              <a:t>), dominantės (D</a:t>
            </a:r>
            <a:r>
              <a:rPr lang="lt-LT" sz="1400" dirty="0" smtClean="0"/>
              <a:t>5</a:t>
            </a:r>
            <a:r>
              <a:rPr lang="lt-LT" sz="2800" dirty="0" smtClean="0"/>
              <a:t>) </a:t>
            </a:r>
            <a:r>
              <a:rPr lang="lt-LT" sz="2800" noProof="1" smtClean="0"/>
              <a:t>trigarsiai</a:t>
            </a:r>
            <a:r>
              <a:rPr lang="lt-LT" sz="2800" dirty="0" smtClean="0"/>
              <a:t> (</a:t>
            </a:r>
            <a:r>
              <a:rPr lang="lt-LT" sz="2800" noProof="1" smtClean="0"/>
              <a:t>kvintakordai</a:t>
            </a:r>
            <a:r>
              <a:rPr lang="lt-LT" sz="2800" dirty="0" smtClean="0"/>
              <a:t>)  mažore  ir minore:</a:t>
            </a:r>
            <a:br>
              <a:rPr lang="lt-LT" sz="2800" dirty="0" smtClean="0"/>
            </a:br>
            <a:r>
              <a:rPr lang="lt-LT" sz="2800" dirty="0"/>
              <a:t/>
            </a:r>
            <a:br>
              <a:rPr lang="lt-LT" sz="2800" dirty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> </a:t>
            </a:r>
            <a:endParaRPr lang="lt-LT" sz="2800" dirty="0"/>
          </a:p>
        </p:txBody>
      </p:sp>
      <p:pic>
        <p:nvPicPr>
          <p:cNvPr id="4" name="Paveikslėlis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7704856" cy="1462013"/>
          </a:xfrm>
          <a:prstGeom prst="rect">
            <a:avLst/>
          </a:prstGeom>
        </p:spPr>
      </p:pic>
      <p:pic>
        <p:nvPicPr>
          <p:cNvPr id="2050" name="Picture 2" descr="C:\Users\Admin\Desktop\T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941168"/>
            <a:ext cx="5328592" cy="14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aveikslėlis 6"/>
          <p:cNvPicPr/>
          <p:nvPr/>
        </p:nvPicPr>
        <p:blipFill>
          <a:blip r:embed="rId4"/>
          <a:stretch>
            <a:fillRect/>
          </a:stretch>
        </p:blipFill>
        <p:spPr>
          <a:xfrm>
            <a:off x="899592" y="3247018"/>
            <a:ext cx="7488832" cy="155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496944" cy="312377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/>
              <a:t/>
            </a:r>
            <a:br>
              <a:rPr lang="lt-LT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u="sng" dirty="0" smtClean="0">
                <a:solidFill>
                  <a:srgbClr val="C00000"/>
                </a:solidFill>
              </a:rPr>
              <a:t>T</a:t>
            </a:r>
            <a:r>
              <a:rPr lang="en-US" sz="2000" u="sng" dirty="0" smtClean="0">
                <a:solidFill>
                  <a:srgbClr val="C00000"/>
                </a:solidFill>
              </a:rPr>
              <a:t>5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u="sng" dirty="0" smtClean="0">
                <a:solidFill>
                  <a:srgbClr val="C00000"/>
                </a:solidFill>
              </a:rPr>
              <a:t>S</a:t>
            </a:r>
            <a:r>
              <a:rPr lang="en-US" sz="2000" u="sng" dirty="0" smtClean="0">
                <a:solidFill>
                  <a:srgbClr val="C00000"/>
                </a:solidFill>
              </a:rPr>
              <a:t>5</a:t>
            </a:r>
            <a:r>
              <a:rPr lang="en-US" u="sng" dirty="0" smtClean="0">
                <a:solidFill>
                  <a:srgbClr val="C00000"/>
                </a:solidFill>
              </a:rPr>
              <a:t> D</a:t>
            </a:r>
            <a:r>
              <a:rPr lang="en-US" sz="2000" u="sng" dirty="0" smtClean="0">
                <a:solidFill>
                  <a:srgbClr val="C00000"/>
                </a:solidFill>
              </a:rPr>
              <a:t>5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u="sng" noProof="1" smtClean="0">
                <a:solidFill>
                  <a:srgbClr val="C00000"/>
                </a:solidFill>
              </a:rPr>
              <a:t>trigarsi</a:t>
            </a:r>
            <a:r>
              <a:rPr lang="lt-LT" u="sng" dirty="0" smtClean="0">
                <a:solidFill>
                  <a:srgbClr val="C00000"/>
                </a:solidFill>
              </a:rPr>
              <a:t>ų (</a:t>
            </a:r>
            <a:r>
              <a:rPr lang="lt-LT" u="sng" noProof="1" smtClean="0">
                <a:solidFill>
                  <a:srgbClr val="C00000"/>
                </a:solidFill>
              </a:rPr>
              <a:t>kvintakordų</a:t>
            </a:r>
            <a:r>
              <a:rPr lang="lt-LT" u="sng" dirty="0" smtClean="0">
                <a:solidFill>
                  <a:srgbClr val="C00000"/>
                </a:solidFill>
              </a:rPr>
              <a:t>) </a:t>
            </a:r>
            <a:r>
              <a:rPr lang="lt-LT" u="sng" dirty="0" smtClean="0">
                <a:solidFill>
                  <a:srgbClr val="C00000"/>
                </a:solidFill>
              </a:rPr>
              <a:t>apvertimai</a:t>
            </a:r>
            <a:r>
              <a:rPr lang="lt-LT" b="1" u="sng" dirty="0" smtClean="0"/>
              <a:t/>
            </a:r>
            <a:br>
              <a:rPr lang="lt-LT" b="1" u="sng" dirty="0" smtClean="0"/>
            </a:br>
            <a:r>
              <a:rPr lang="lt-LT" sz="2700" dirty="0" smtClean="0"/>
              <a:t>Apatinė </a:t>
            </a:r>
            <a:r>
              <a:rPr lang="lt-LT" sz="2700" noProof="1" smtClean="0"/>
              <a:t>kvintakordo</a:t>
            </a:r>
            <a:r>
              <a:rPr lang="lt-LT" sz="2700" dirty="0" smtClean="0"/>
              <a:t> </a:t>
            </a:r>
            <a:r>
              <a:rPr lang="lt-LT" sz="2700" dirty="0"/>
              <a:t>nata vadinama </a:t>
            </a:r>
            <a:r>
              <a:rPr lang="lt-LT" sz="2700" b="1" dirty="0">
                <a:hlinkClick r:id="rId2" tooltip="Prima"/>
              </a:rPr>
              <a:t>prima</a:t>
            </a:r>
            <a:r>
              <a:rPr lang="lt-LT" sz="2700" dirty="0"/>
              <a:t>. Keičiant primos vietą keičiasi ir akordo pavidalas. </a:t>
            </a:r>
            <a:r>
              <a:rPr lang="lt-LT" sz="2700" noProof="1" smtClean="0"/>
              <a:t>Kvintakordai</a:t>
            </a:r>
            <a:r>
              <a:rPr lang="lt-LT" sz="2700" dirty="0" smtClean="0"/>
              <a:t> </a:t>
            </a:r>
            <a:r>
              <a:rPr lang="lt-LT" sz="2700" dirty="0"/>
              <a:t>skirstomi į 3 pavidalus: </a:t>
            </a:r>
            <a:br>
              <a:rPr lang="lt-LT" sz="2700" dirty="0"/>
            </a:br>
            <a:r>
              <a:rPr lang="lt-LT" sz="2700" b="1" noProof="1" smtClean="0"/>
              <a:t>Kvintakordas</a:t>
            </a:r>
            <a:r>
              <a:rPr lang="lt-LT" sz="2700" noProof="1" smtClean="0"/>
              <a:t>-</a:t>
            </a:r>
            <a:r>
              <a:rPr lang="lt-LT" sz="2700" dirty="0" smtClean="0"/>
              <a:t> </a:t>
            </a:r>
            <a:r>
              <a:rPr lang="lt-LT" sz="2700" dirty="0"/>
              <a:t>kai prima ir būna apatinė nata.</a:t>
            </a:r>
            <a:br>
              <a:rPr lang="lt-LT" sz="2700" dirty="0"/>
            </a:br>
            <a:r>
              <a:rPr lang="lt-LT" sz="2700" b="1" dirty="0" err="1" smtClean="0">
                <a:hlinkClick r:id="rId3" tooltip="Sekstakordas (puslapis neegzistuoja)"/>
              </a:rPr>
              <a:t>Sekstakordas</a:t>
            </a:r>
            <a:r>
              <a:rPr lang="lt-LT" sz="2700" b="1" dirty="0" smtClean="0"/>
              <a:t> (T</a:t>
            </a:r>
            <a:r>
              <a:rPr lang="lt-LT" sz="1300" b="1" dirty="0" smtClean="0"/>
              <a:t>6</a:t>
            </a:r>
            <a:r>
              <a:rPr lang="lt-LT" sz="2700" b="1" dirty="0" smtClean="0"/>
              <a:t>, S</a:t>
            </a:r>
            <a:r>
              <a:rPr lang="lt-LT" sz="1300" b="1" dirty="0" smtClean="0"/>
              <a:t>6</a:t>
            </a:r>
            <a:r>
              <a:rPr lang="lt-LT" sz="2700" b="1" dirty="0" smtClean="0"/>
              <a:t> D</a:t>
            </a:r>
            <a:r>
              <a:rPr lang="lt-LT" sz="1300" b="1" dirty="0" smtClean="0"/>
              <a:t>6</a:t>
            </a:r>
            <a:r>
              <a:rPr lang="lt-LT" sz="2700" b="1" dirty="0" smtClean="0"/>
              <a:t>)</a:t>
            </a:r>
            <a:r>
              <a:rPr lang="lt-LT" sz="2700" dirty="0" smtClean="0"/>
              <a:t> </a:t>
            </a:r>
            <a:r>
              <a:rPr lang="lt-LT" sz="2700" dirty="0"/>
              <a:t>- kai prima pakeliama </a:t>
            </a:r>
            <a:r>
              <a:rPr lang="lt-LT" sz="2700" dirty="0">
                <a:hlinkClick r:id="rId4" tooltip="Oktava"/>
              </a:rPr>
              <a:t>oktava</a:t>
            </a:r>
            <a:r>
              <a:rPr lang="lt-LT" sz="2700" dirty="0"/>
              <a:t> ir antroji akordo nata tampa apatine. Tarp apatinių </a:t>
            </a:r>
            <a:r>
              <a:rPr lang="lt-LT" sz="2700" noProof="1" smtClean="0"/>
              <a:t>sekstakordo</a:t>
            </a:r>
            <a:r>
              <a:rPr lang="lt-LT" sz="2700" dirty="0" smtClean="0"/>
              <a:t> </a:t>
            </a:r>
            <a:r>
              <a:rPr lang="lt-LT" sz="2700" dirty="0"/>
              <a:t>garsų yra </a:t>
            </a:r>
            <a:r>
              <a:rPr lang="lt-LT" sz="2700" noProof="1" smtClean="0">
                <a:hlinkClick r:id="rId5" tooltip="Seksta (puslapis neegzistuoja)"/>
              </a:rPr>
              <a:t>sekstos</a:t>
            </a:r>
            <a:r>
              <a:rPr lang="lt-LT" sz="2700" dirty="0" smtClean="0"/>
              <a:t> </a:t>
            </a:r>
            <a:r>
              <a:rPr lang="lt-LT" sz="2700" dirty="0"/>
              <a:t>intervalas.</a:t>
            </a:r>
            <a:br>
              <a:rPr lang="lt-LT" sz="2700" dirty="0"/>
            </a:br>
            <a:r>
              <a:rPr lang="lt-LT" sz="2700" b="1" dirty="0" err="1" smtClean="0">
                <a:hlinkClick r:id="rId6" tooltip="Kvartsekstakordas (puslapis neegzistuoja)"/>
              </a:rPr>
              <a:t>Kvartsekstakordas</a:t>
            </a:r>
            <a:r>
              <a:rPr lang="lt-LT" sz="2700" b="1" dirty="0" smtClean="0"/>
              <a:t> (T</a:t>
            </a:r>
            <a:r>
              <a:rPr lang="lt-LT" sz="1300" b="1" dirty="0" smtClean="0"/>
              <a:t>64</a:t>
            </a:r>
            <a:r>
              <a:rPr lang="lt-LT" sz="2700" b="1" dirty="0" smtClean="0"/>
              <a:t> S</a:t>
            </a:r>
            <a:r>
              <a:rPr lang="lt-LT" sz="1300" b="1" dirty="0" smtClean="0"/>
              <a:t>64</a:t>
            </a:r>
            <a:r>
              <a:rPr lang="lt-LT" sz="2700" b="1" dirty="0" smtClean="0"/>
              <a:t> D</a:t>
            </a:r>
            <a:r>
              <a:rPr lang="lt-LT" sz="1300" b="1" dirty="0" smtClean="0"/>
              <a:t>64</a:t>
            </a:r>
            <a:r>
              <a:rPr lang="lt-LT" sz="2700" b="1" dirty="0" smtClean="0"/>
              <a:t>)</a:t>
            </a:r>
            <a:r>
              <a:rPr lang="lt-LT" sz="2700" dirty="0" smtClean="0"/>
              <a:t> </a:t>
            </a:r>
            <a:r>
              <a:rPr lang="lt-LT" sz="2700" dirty="0"/>
              <a:t>- kai </a:t>
            </a:r>
            <a:r>
              <a:rPr lang="lt-LT" sz="2700" noProof="1" smtClean="0"/>
              <a:t>sekstakordo</a:t>
            </a:r>
            <a:r>
              <a:rPr lang="lt-LT" sz="2700" dirty="0" smtClean="0"/>
              <a:t> </a:t>
            </a:r>
            <a:r>
              <a:rPr lang="lt-LT" sz="2700" dirty="0"/>
              <a:t>apatinis garsas perkeliamas oktava aukštyn.</a:t>
            </a:r>
            <a:br>
              <a:rPr lang="lt-LT" sz="2700" dirty="0"/>
            </a:br>
            <a:endParaRPr lang="lt-LT" sz="2700" dirty="0"/>
          </a:p>
        </p:txBody>
      </p:sp>
    </p:spTree>
    <p:extLst>
      <p:ext uri="{BB962C8B-B14F-4D97-AF65-F5344CB8AC3E}">
        <p14:creationId xmlns:p14="http://schemas.microsoft.com/office/powerpoint/2010/main" val="3085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7632848" cy="1928867"/>
          </a:xfrm>
          <a:prstGeom prst="rect">
            <a:avLst/>
          </a:prstGeom>
        </p:spPr>
      </p:pic>
      <p:pic>
        <p:nvPicPr>
          <p:cNvPr id="5" name="Paveikslėlis 4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4005065"/>
            <a:ext cx="763284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SD lent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1050"/>
            <a:ext cx="6719267" cy="567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640960" cy="5760639"/>
          </a:xfrm>
        </p:spPr>
        <p:txBody>
          <a:bodyPr>
            <a:normAutofit/>
          </a:bodyPr>
          <a:lstStyle/>
          <a:p>
            <a:r>
              <a:rPr lang="lt-LT" sz="2500" dirty="0">
                <a:solidFill>
                  <a:prstClr val="black"/>
                </a:solidFill>
              </a:rPr>
              <a:t>Šios pamokos užduotis rasite užduočių priede.</a:t>
            </a:r>
            <a:br>
              <a:rPr lang="lt-LT" sz="2500" dirty="0">
                <a:solidFill>
                  <a:prstClr val="black"/>
                </a:solidFill>
              </a:rPr>
            </a:br>
            <a:r>
              <a:rPr lang="lt-LT" sz="2500" dirty="0">
                <a:solidFill>
                  <a:prstClr val="black"/>
                </a:solidFill>
              </a:rPr>
              <a:t>Atliktas užduotis </a:t>
            </a:r>
            <a:r>
              <a:rPr lang="lt-LT" sz="2500" u="sng" dirty="0" smtClean="0">
                <a:solidFill>
                  <a:prstClr val="black"/>
                </a:solidFill>
              </a:rPr>
              <a:t>siųskite </a:t>
            </a:r>
            <a:r>
              <a:rPr lang="lt-LT" sz="2500" u="sng" dirty="0">
                <a:solidFill>
                  <a:prstClr val="black"/>
                </a:solidFill>
              </a:rPr>
              <a:t>savo solfedžio </a:t>
            </a:r>
            <a:r>
              <a:rPr lang="lt-LT" sz="2500" u="sng" noProof="1">
                <a:solidFill>
                  <a:prstClr val="black"/>
                </a:solidFill>
              </a:rPr>
              <a:t>mokytoj</a:t>
            </a:r>
            <a:r>
              <a:rPr lang="en-US" sz="2500" u="sng" dirty="0">
                <a:solidFill>
                  <a:prstClr val="black"/>
                </a:solidFill>
              </a:rPr>
              <a:t>o</a:t>
            </a:r>
            <a:r>
              <a:rPr lang="lt-LT" sz="2500" u="sng" noProof="1">
                <a:solidFill>
                  <a:prstClr val="black"/>
                </a:solidFill>
              </a:rPr>
              <a:t>ms</a:t>
            </a:r>
            <a:r>
              <a:rPr lang="lt-LT" sz="2500" u="sng" dirty="0">
                <a:solidFill>
                  <a:prstClr val="black"/>
                </a:solidFill>
              </a:rPr>
              <a:t> </a:t>
            </a:r>
            <a:r>
              <a:rPr lang="en-US" sz="2500" u="sng" dirty="0" smtClean="0">
                <a:solidFill>
                  <a:prstClr val="black"/>
                </a:solidFill>
              </a:rPr>
              <a:t/>
            </a:r>
            <a:br>
              <a:rPr lang="en-US" sz="2500" u="sng" dirty="0" smtClean="0">
                <a:solidFill>
                  <a:prstClr val="black"/>
                </a:solidFill>
              </a:rPr>
            </a:br>
            <a:r>
              <a:rPr lang="lt-LT" sz="2500" dirty="0" smtClean="0">
                <a:solidFill>
                  <a:prstClr val="black"/>
                </a:solidFill>
              </a:rPr>
              <a:t>elektroniniu </a:t>
            </a:r>
            <a:r>
              <a:rPr lang="lt-LT" sz="2500" dirty="0">
                <a:solidFill>
                  <a:prstClr val="black"/>
                </a:solidFill>
              </a:rPr>
              <a:t>paštu</a:t>
            </a:r>
            <a:r>
              <a:rPr lang="en-US" sz="2500" dirty="0">
                <a:solidFill>
                  <a:prstClr val="black"/>
                </a:solidFill>
              </a:rPr>
              <a:t>.</a:t>
            </a:r>
            <a:br>
              <a:rPr lang="en-US" sz="2500" dirty="0">
                <a:solidFill>
                  <a:prstClr val="black"/>
                </a:solidFill>
              </a:rPr>
            </a:br>
            <a:r>
              <a:rPr lang="lt-LT" sz="2500" dirty="0">
                <a:solidFill>
                  <a:prstClr val="black"/>
                </a:solidFill>
              </a:rPr>
              <a:t/>
            </a:r>
            <a:br>
              <a:rPr lang="lt-LT" sz="2500" dirty="0">
                <a:solidFill>
                  <a:prstClr val="black"/>
                </a:solidFill>
              </a:rPr>
            </a:b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Solfedžio dalyko mokytojos: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lt-LT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ūta</a:t>
            </a: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Bernatonytė</a:t>
            </a: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paštas –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ruta.bernatonyte@gmail.com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Jolanta </a:t>
            </a:r>
            <a:r>
              <a:rPr lang="lt-LT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Grinevič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Tankeliun</a:t>
            </a:r>
            <a:r>
              <a:rPr lang="lt-LT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paštas – </a:t>
            </a: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jolanta4ka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@yahoo.com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Gabriel</a:t>
            </a: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ė </a:t>
            </a:r>
            <a:r>
              <a:rPr lang="lt-LT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Rastenytė-Mališauskienė,</a:t>
            </a: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paštas –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gabrielerastenyte@gmail.com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Galina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Savinien</a:t>
            </a: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ė, </a:t>
            </a:r>
            <a:r>
              <a:rPr lang="lt-LT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paštas – </a:t>
            </a:r>
            <a:r>
              <a:rPr lang="lt-LT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galsaviniene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@gmail.com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Raimonda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Svirskien</a:t>
            </a: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ė, </a:t>
            </a:r>
            <a:r>
              <a:rPr lang="lt-LT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paštas – </a:t>
            </a:r>
            <a:r>
              <a:rPr lang="lt-LT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romeo.raima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@gmail.com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Migl</a:t>
            </a: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ė </a:t>
            </a:r>
            <a:r>
              <a:rPr lang="lt-LT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Uleckienė</a:t>
            </a: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lt-L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paštas – </a:t>
            </a:r>
            <a:r>
              <a:rPr lang="lt-LT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migle.cicenaite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@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gmail.com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lt-LT" dirty="0"/>
          </a:p>
        </p:txBody>
      </p:sp>
      <p:pic>
        <p:nvPicPr>
          <p:cNvPr id="1026" name="Picture 2" descr="C:\Users\Admin\Desktop\Nuotolines pamokos\raktai 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59" y="5046518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42</Words>
  <Application>Microsoft Office PowerPoint</Application>
  <PresentationFormat>Demonstracija ekrane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8" baseType="lpstr">
      <vt:lpstr>Office tema</vt:lpstr>
      <vt:lpstr>   SOLFEDŽIO 7 klasė pamoka Nr. 6  T S D kvintakordai ir apvertimai</vt:lpstr>
      <vt:lpstr>  Tonika (arba tonikos funkcija) vadinamas ir nuo pagrindinio 1-ojo mažorinės ar minorinės dermės garso sudarytas trigarsis (kvintakordas), svarbiausias iš trijų mažorinės ar minorinės dermės akordų. Tonika kartu su kitais dviem svarbiais akordais - subdominante (4-uoju dermės laipsniu) ir dominante (5-uoju dermės laipsniu) sukuria harmoninius-funkcinius santykius (šiuodvi funkcijos susijusios su tonika kvintos-kvartos intervaliniais santykiais).      </vt:lpstr>
      <vt:lpstr>Tonikos (T5), subdominantės (S5), dominantės (D5) trigarsiai (kvintakordai)  mažore  ir minore:      </vt:lpstr>
      <vt:lpstr>      T5 S5 D5 trigarsių (kvintakordų) apvertimai Apatinė kvintakordo nata vadinama prima. Keičiant primos vietą keičiasi ir akordo pavidalas. Kvintakordai skirstomi į 3 pavidalus:  Kvintakordas- kai prima ir būna apatinė nata. Sekstakordas (T6, S6 D6) - kai prima pakeliama oktava ir antroji akordo nata tampa apatine. Tarp apatinių sekstakordo garsų yra sekstos intervalas. Kvartsekstakordas (T64 S64 D64) - kai sekstakordo apatinis garsas perkeliamas oktava aukštyn. </vt:lpstr>
      <vt:lpstr>PowerPoint pristatymas</vt:lpstr>
      <vt:lpstr>PowerPoint pristatymas</vt:lpstr>
      <vt:lpstr>Šios pamokos užduotis rasite užduočių priede. Atliktas užduotis siųskite savo solfedžio mokytojoms  elektroniniu paštu.  Solfedžio dalyko mokytojos: Rūta Bernatonytė, el. paštas – ruta.bernatonyte@gmail.com Jolanta Grinevič-Tankeliun, el. paštas – jolanta4ka@yahoo.com Gabrielė Rastenytė-Mališauskienė, el. paštas – gabrielerastenyte@gmail.com Galina Savinienė, el. paštas – galsaviniene@gmail.com Raimonda Svirskienė, el. paštas – romeo.raima@gmail.com Miglė Uleckienė, el. paštas – migle.cicenaite@gmail.com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SOLFEDŽIO 7 klasė pamoka Nr. 2  T S D ir apvertimai</dc:title>
  <dc:creator>Admin</dc:creator>
  <cp:lastModifiedBy>Admin</cp:lastModifiedBy>
  <cp:revision>12</cp:revision>
  <dcterms:created xsi:type="dcterms:W3CDTF">2020-04-16T04:23:03Z</dcterms:created>
  <dcterms:modified xsi:type="dcterms:W3CDTF">2020-04-18T16:48:35Z</dcterms:modified>
</cp:coreProperties>
</file>