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9" r:id="rId2"/>
    <p:sldId id="260" r:id="rId3"/>
    <p:sldId id="261" r:id="rId4"/>
    <p:sldId id="262" r:id="rId5"/>
    <p:sldId id="263" r:id="rId6"/>
    <p:sldId id="266" r:id="rId7"/>
    <p:sldId id="268" r:id="rId8"/>
    <p:sldId id="271" r:id="rId9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764C5-A87F-4774-9D18-B1A2DA5A9E80}" type="datetimeFigureOut">
              <a:rPr lang="lt-LT" smtClean="0"/>
              <a:t>2020-04-26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01B50-FDB0-4B7C-9E64-19A5F61F387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42732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01B50-FDB0-4B7C-9E64-19A5F61F387A}" type="slidenum">
              <a:rPr lang="lt-LT" smtClean="0"/>
              <a:t>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42735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6F4C0-EDF5-4FD8-8FDD-C5735B1DD4B1}" type="datetimeFigureOut">
              <a:rPr lang="lt-LT" smtClean="0"/>
              <a:t>2020-04-26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5033-A370-4A08-BD31-931B73DB62F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44318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6F4C0-EDF5-4FD8-8FDD-C5735B1DD4B1}" type="datetimeFigureOut">
              <a:rPr lang="lt-LT" smtClean="0"/>
              <a:t>2020-04-26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5033-A370-4A08-BD31-931B73DB62F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52593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6F4C0-EDF5-4FD8-8FDD-C5735B1DD4B1}" type="datetimeFigureOut">
              <a:rPr lang="lt-LT" smtClean="0"/>
              <a:t>2020-04-26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5033-A370-4A08-BD31-931B73DB62F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80057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6F4C0-EDF5-4FD8-8FDD-C5735B1DD4B1}" type="datetimeFigureOut">
              <a:rPr lang="lt-LT" smtClean="0"/>
              <a:t>2020-04-26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5033-A370-4A08-BD31-931B73DB62F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06789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6F4C0-EDF5-4FD8-8FDD-C5735B1DD4B1}" type="datetimeFigureOut">
              <a:rPr lang="lt-LT" smtClean="0"/>
              <a:t>2020-04-26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5033-A370-4A08-BD31-931B73DB62F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56884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6F4C0-EDF5-4FD8-8FDD-C5735B1DD4B1}" type="datetimeFigureOut">
              <a:rPr lang="lt-LT" smtClean="0"/>
              <a:t>2020-04-26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5033-A370-4A08-BD31-931B73DB62F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95048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6F4C0-EDF5-4FD8-8FDD-C5735B1DD4B1}" type="datetimeFigureOut">
              <a:rPr lang="lt-LT" smtClean="0"/>
              <a:t>2020-04-26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5033-A370-4A08-BD31-931B73DB62F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07569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6F4C0-EDF5-4FD8-8FDD-C5735B1DD4B1}" type="datetimeFigureOut">
              <a:rPr lang="lt-LT" smtClean="0"/>
              <a:t>2020-04-26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5033-A370-4A08-BD31-931B73DB62F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45335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6F4C0-EDF5-4FD8-8FDD-C5735B1DD4B1}" type="datetimeFigureOut">
              <a:rPr lang="lt-LT" smtClean="0"/>
              <a:t>2020-04-26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5033-A370-4A08-BD31-931B73DB62F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6530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6F4C0-EDF5-4FD8-8FDD-C5735B1DD4B1}" type="datetimeFigureOut">
              <a:rPr lang="lt-LT" smtClean="0"/>
              <a:t>2020-04-26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5033-A370-4A08-BD31-931B73DB62F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7260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6F4C0-EDF5-4FD8-8FDD-C5735B1DD4B1}" type="datetimeFigureOut">
              <a:rPr lang="lt-LT" smtClean="0"/>
              <a:t>2020-04-26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5033-A370-4A08-BD31-931B73DB62F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91763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6F4C0-EDF5-4FD8-8FDD-C5735B1DD4B1}" type="datetimeFigureOut">
              <a:rPr lang="lt-LT" smtClean="0"/>
              <a:t>2020-04-26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B5033-A370-4A08-BD31-931B73DB62F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9925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t.wikipedia.org/wiki/Tercija" TargetMode="External"/><Relationship Id="rId2" Type="http://schemas.openxmlformats.org/officeDocument/2006/relationships/hyperlink" Target="https://lt.wikipedia.org/w/index.php?title=Septima&amp;action=edit&amp;redlink=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audio" Target="../media/media1.WAV"/><Relationship Id="rId7" Type="http://schemas.openxmlformats.org/officeDocument/2006/relationships/oleObject" Target="../embeddings/oleObject1.bin"/><Relationship Id="rId2" Type="http://schemas.microsoft.com/office/2007/relationships/media" Target="../media/media1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9" Type="http://schemas.openxmlformats.org/officeDocument/2006/relationships/hyperlink" Target="https://www.vamm.lt/wp-content/uploads/2020/04/Solfed&#382;io-VII-kl.-8-pam.-medija1.mp3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mailto:migle.cicenaite@gmail.com" TargetMode="External"/><Relationship Id="rId3" Type="http://schemas.openxmlformats.org/officeDocument/2006/relationships/hyperlink" Target="mailto:ruta.bernatonyte@gmail.com" TargetMode="External"/><Relationship Id="rId7" Type="http://schemas.openxmlformats.org/officeDocument/2006/relationships/hyperlink" Target="mailto:romeo.raima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galsaviniene@gmail.com" TargetMode="External"/><Relationship Id="rId5" Type="http://schemas.openxmlformats.org/officeDocument/2006/relationships/hyperlink" Target="mailto:gabrielerastenyte@gmail.com" TargetMode="External"/><Relationship Id="rId4" Type="http://schemas.openxmlformats.org/officeDocument/2006/relationships/hyperlink" Target="mailto:jolanta4ka@yahoo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5470376" cy="3672407"/>
          </a:xfrm>
        </p:spPr>
        <p:txBody>
          <a:bodyPr>
            <a:normAutofit/>
          </a:bodyPr>
          <a:lstStyle/>
          <a:p>
            <a:r>
              <a:rPr kumimoji="0" lang="lt-LT" sz="2800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SOLFEDŽIO</a:t>
            </a:r>
            <a:br>
              <a:rPr kumimoji="0" lang="lt-LT" sz="2800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7 </a:t>
            </a:r>
            <a:r>
              <a:rPr kumimoji="0" lang="en-US" sz="2800" i="0" u="none" strike="noStrike" kern="0" cap="none" spc="0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klas</a:t>
            </a:r>
            <a:r>
              <a:rPr kumimoji="0" lang="lt-LT" sz="28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ė</a:t>
            </a:r>
            <a:br>
              <a:rPr kumimoji="0" lang="lt-LT" sz="28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lt-LT" sz="28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pamoka </a:t>
            </a:r>
            <a:r>
              <a:rPr kumimoji="0" lang="lt-LT" sz="2800" i="0" u="none" strike="noStrike" kern="0" cap="none" spc="0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Nr</a:t>
            </a:r>
            <a:r>
              <a:rPr kumimoji="0" lang="lt-LT" sz="28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. </a:t>
            </a:r>
            <a:r>
              <a:rPr lang="en-US" sz="2800" kern="0" dirty="0">
                <a:solidFill>
                  <a:srgbClr val="002060"/>
                </a:solidFill>
                <a:latin typeface="Arial"/>
                <a:cs typeface="Arial"/>
              </a:rPr>
              <a:t>8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/>
            </a:r>
            <a:b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/>
            </a:r>
            <a:b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lang="en-US" sz="4000" b="1" kern="0" dirty="0" smtClean="0">
                <a:solidFill>
                  <a:srgbClr val="FFC000"/>
                </a:solidFill>
                <a:latin typeface="Lucida Handwriting" pitchFamily="66" charset="0"/>
                <a:cs typeface="Arial"/>
              </a:rPr>
              <a:t>D</a:t>
            </a:r>
            <a:r>
              <a:rPr lang="en-US" sz="2800" b="1" kern="0" dirty="0" smtClean="0">
                <a:solidFill>
                  <a:srgbClr val="FFC000"/>
                </a:solidFill>
                <a:latin typeface="Lucida Handwriting" pitchFamily="66" charset="0"/>
                <a:cs typeface="Arial"/>
              </a:rPr>
              <a:t>7</a:t>
            </a:r>
            <a:r>
              <a:rPr lang="en-US" sz="4000" b="1" kern="0" dirty="0" smtClean="0">
                <a:solidFill>
                  <a:srgbClr val="FFC000"/>
                </a:solidFill>
                <a:latin typeface="Lucida Handwriting" pitchFamily="66" charset="0"/>
                <a:cs typeface="Arial"/>
              </a:rPr>
              <a:t> </a:t>
            </a:r>
            <a:r>
              <a:rPr lang="en-US" sz="4000" b="1" kern="0" noProof="1" smtClean="0">
                <a:solidFill>
                  <a:srgbClr val="FFC000"/>
                </a:solidFill>
                <a:latin typeface="Lucida Handwriting" pitchFamily="66" charset="0"/>
                <a:cs typeface="Arial"/>
              </a:rPr>
              <a:t>ir apvertimai</a:t>
            </a:r>
            <a:r>
              <a:rPr kumimoji="0" lang="lt-LT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Lucida Handwriting" pitchFamily="66" charset="0"/>
                <a:cs typeface="Arial"/>
              </a:rPr>
              <a:t/>
            </a:r>
            <a:br>
              <a:rPr kumimoji="0" lang="lt-LT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Lucida Handwriting" pitchFamily="66" charset="0"/>
                <a:cs typeface="Arial"/>
              </a:rPr>
            </a:br>
            <a:endParaRPr lang="lt-LT" sz="3600" dirty="0">
              <a:solidFill>
                <a:srgbClr val="FFC000"/>
              </a:solidFill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5148064" y="5105400"/>
            <a:ext cx="3995936" cy="175260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lvl="0" eaLnBrk="0" fontAlgn="base" hangingPunct="0">
              <a:spcAft>
                <a:spcPct val="0"/>
              </a:spcAft>
            </a:pPr>
            <a:endParaRPr lang="en-US" sz="1200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lvl="0" eaLnBrk="0" fontAlgn="base" hangingPunct="0">
              <a:spcAft>
                <a:spcPct val="0"/>
              </a:spcAft>
            </a:pPr>
            <a:r>
              <a:rPr kumimoji="0" lang="lt-L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Vilniaus Algirdo muzikos mokykla</a:t>
            </a:r>
          </a:p>
          <a:p>
            <a:pPr lvl="0" eaLnBrk="0" fontAlgn="base" hangingPunct="0">
              <a:spcAft>
                <a:spcPct val="0"/>
              </a:spcAft>
            </a:pPr>
            <a:r>
              <a:rPr kumimoji="0" lang="lt-L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Muzikos teorijos metodinė grupė</a:t>
            </a:r>
          </a:p>
          <a:p>
            <a:pPr lvl="0" eaLnBrk="0" fontAlgn="base" hangingPunct="0">
              <a:spcAft>
                <a:spcPct val="0"/>
              </a:spcAft>
            </a:pPr>
            <a:r>
              <a:rPr kumimoji="0" lang="lt-L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Mokytoja ekspertė Rūta </a:t>
            </a:r>
            <a:r>
              <a:rPr kumimoji="0" lang="lt-LT" sz="1200" b="0" i="0" u="none" strike="noStrike" kern="0" cap="none" spc="0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Bernatonytė</a:t>
            </a:r>
          </a:p>
          <a:p>
            <a:pPr lvl="0" eaLnBrk="0" fontAlgn="base" hangingPunct="0">
              <a:spcAft>
                <a:spcPct val="0"/>
              </a:spcAft>
            </a:pPr>
            <a:r>
              <a:rPr kumimoji="0" lang="lt-L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Vilnius</a:t>
            </a:r>
          </a:p>
          <a:p>
            <a:pPr lvl="0" eaLnBrk="0" fontAlgn="base" hangingPunct="0">
              <a:spcAft>
                <a:spcPct val="0"/>
              </a:spcAft>
            </a:pPr>
            <a:r>
              <a:rPr kumimoji="0" lang="lt-L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69632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02624" cy="3672407"/>
          </a:xfrm>
        </p:spPr>
        <p:txBody>
          <a:bodyPr>
            <a:normAutofit/>
          </a:bodyPr>
          <a:lstStyle/>
          <a:p>
            <a:r>
              <a:rPr lang="lt-LT" sz="2800" b="1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Septakordas</a:t>
            </a:r>
            <a:r>
              <a:rPr lang="lt-LT" sz="28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 – </a:t>
            </a:r>
            <a:r>
              <a:rPr lang="lt-LT" sz="2800" noProof="1" smtClean="0">
                <a:solidFill>
                  <a:schemeClr val="tx1">
                    <a:lumMod val="85000"/>
                    <a:lumOff val="15000"/>
                  </a:schemeClr>
                </a:solidFill>
                <a:hlinkClick r:id="rId2" tooltip="Septima (puslapis neegzistuoja)"/>
              </a:rPr>
              <a:t>septimos</a:t>
            </a:r>
            <a:r>
              <a:rPr lang="lt-LT" sz="28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apimties akordas, sudarytas iš keturių </a:t>
            </a:r>
            <a:r>
              <a:rPr lang="lt-LT" sz="2800" noProof="1" smtClean="0">
                <a:solidFill>
                  <a:schemeClr val="tx1">
                    <a:lumMod val="85000"/>
                    <a:lumOff val="15000"/>
                  </a:schemeClr>
                </a:solidFill>
                <a:hlinkClick r:id="rId3" tooltip="Tercija"/>
              </a:rPr>
              <a:t>tercijomis</a:t>
            </a:r>
            <a:r>
              <a:rPr lang="lt-LT" sz="28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išdėstytų garsų</a:t>
            </a:r>
            <a:r>
              <a:rPr lang="en-US" sz="28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br>
              <a:rPr lang="en-US" sz="28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000" noProof="1" smtClean="0">
                <a:solidFill>
                  <a:schemeClr val="bg1">
                    <a:lumMod val="95000"/>
                  </a:schemeClr>
                </a:solidFill>
              </a:rPr>
              <a:t>D</a:t>
            </a:r>
            <a:r>
              <a:rPr lang="en-US" sz="2800" noProof="1" smtClean="0">
                <a:solidFill>
                  <a:schemeClr val="bg1">
                    <a:lumMod val="95000"/>
                  </a:schemeClr>
                </a:solidFill>
              </a:rPr>
              <a:t>7 – dominantseptakordas sudaromas nuo V derm</a:t>
            </a:r>
            <a:r>
              <a:rPr lang="lt-LT" sz="2800" noProof="1" smtClean="0">
                <a:solidFill>
                  <a:schemeClr val="bg1">
                    <a:lumMod val="95000"/>
                  </a:schemeClr>
                </a:solidFill>
              </a:rPr>
              <a:t>ės laipsnio (5 garso gamoje):</a:t>
            </a:r>
            <a:br>
              <a:rPr lang="lt-LT" sz="2800" noProof="1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lt-LT" sz="2800" noProof="1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lt-LT" sz="2800" noProof="1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lt-LT" sz="2800" noProof="1"/>
              <a:t/>
            </a:r>
            <a:br>
              <a:rPr lang="lt-LT" sz="2800" noProof="1"/>
            </a:br>
            <a:endParaRPr lang="lt-LT" sz="2800" noProof="1">
              <a:solidFill>
                <a:srgbClr val="FFC000"/>
              </a:solidFill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323528" y="4638716"/>
            <a:ext cx="9036496" cy="2219284"/>
          </a:xfrm>
        </p:spPr>
        <p:txBody>
          <a:bodyPr>
            <a:normAutofit/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lt-LT" sz="2400" b="1" kern="0" noProof="0" dirty="0" smtClean="0">
                <a:solidFill>
                  <a:srgbClr val="002060"/>
                </a:solidFill>
                <a:latin typeface="Arial"/>
                <a:cs typeface="Arial"/>
              </a:rPr>
              <a:t>Minore D7 aukštiname VII laipsnį (7 gamos garsą):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" name="Paveikslėlis 3"/>
          <p:cNvPicPr/>
          <p:nvPr/>
        </p:nvPicPr>
        <p:blipFill>
          <a:blip r:embed="rId4"/>
          <a:stretch>
            <a:fillRect/>
          </a:stretch>
        </p:blipFill>
        <p:spPr>
          <a:xfrm>
            <a:off x="1196008" y="2636912"/>
            <a:ext cx="6768752" cy="1356995"/>
          </a:xfrm>
          <a:prstGeom prst="rect">
            <a:avLst/>
          </a:prstGeom>
        </p:spPr>
      </p:pic>
      <p:pic>
        <p:nvPicPr>
          <p:cNvPr id="5" name="Paveikslėlis 4"/>
          <p:cNvPicPr/>
          <p:nvPr/>
        </p:nvPicPr>
        <p:blipFill>
          <a:blip r:embed="rId5"/>
          <a:stretch>
            <a:fillRect/>
          </a:stretch>
        </p:blipFill>
        <p:spPr>
          <a:xfrm>
            <a:off x="1196008" y="5157192"/>
            <a:ext cx="6768752" cy="138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9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8136904" cy="3672407"/>
          </a:xfrm>
        </p:spPr>
        <p:txBody>
          <a:bodyPr>
            <a:normAutofit fontScale="90000"/>
          </a:bodyPr>
          <a:lstStyle/>
          <a:p>
            <a:r>
              <a:rPr lang="lt-LT" sz="3600" dirty="0" smtClean="0">
                <a:solidFill>
                  <a:srgbClr val="FFC000"/>
                </a:solidFill>
              </a:rPr>
              <a:t/>
            </a:r>
            <a:br>
              <a:rPr lang="lt-LT" sz="3600" dirty="0" smtClean="0">
                <a:solidFill>
                  <a:srgbClr val="FFC000"/>
                </a:solidFill>
              </a:rPr>
            </a:br>
            <a:r>
              <a:rPr lang="lt-LT" sz="3600" dirty="0" smtClean="0">
                <a:solidFill>
                  <a:srgbClr val="FFC000"/>
                </a:solidFill>
              </a:rPr>
              <a:t/>
            </a:r>
            <a:br>
              <a:rPr lang="lt-LT" sz="3600" dirty="0" smtClean="0">
                <a:solidFill>
                  <a:srgbClr val="FFC000"/>
                </a:solidFill>
              </a:rPr>
            </a:br>
            <a:r>
              <a:rPr lang="lt-LT" sz="3600" dirty="0">
                <a:solidFill>
                  <a:srgbClr val="FFC000"/>
                </a:solidFill>
              </a:rPr>
              <a:t/>
            </a:r>
            <a:br>
              <a:rPr lang="lt-LT" sz="3600" dirty="0">
                <a:solidFill>
                  <a:srgbClr val="FFC000"/>
                </a:solidFill>
              </a:rPr>
            </a:br>
            <a:r>
              <a:rPr lang="lt-LT" sz="3600" dirty="0" smtClean="0">
                <a:solidFill>
                  <a:srgbClr val="FFC000"/>
                </a:solidFill>
              </a:rPr>
              <a:t/>
            </a:r>
            <a:br>
              <a:rPr lang="lt-LT" sz="3600" dirty="0" smtClean="0">
                <a:solidFill>
                  <a:srgbClr val="FFC000"/>
                </a:solidFill>
              </a:rPr>
            </a:br>
            <a:r>
              <a:rPr lang="lt-LT" sz="3600" dirty="0" smtClean="0">
                <a:solidFill>
                  <a:srgbClr val="FFC000"/>
                </a:solidFill>
              </a:rPr>
              <a:t/>
            </a:r>
            <a:br>
              <a:rPr lang="lt-LT" sz="3600" dirty="0" smtClean="0">
                <a:solidFill>
                  <a:srgbClr val="FFC000"/>
                </a:solidFill>
              </a:rPr>
            </a:br>
            <a:r>
              <a:rPr lang="lt-LT" sz="3600" dirty="0" smtClean="0">
                <a:solidFill>
                  <a:srgbClr val="FFC000"/>
                </a:solidFill>
              </a:rPr>
              <a:t/>
            </a:r>
            <a:br>
              <a:rPr lang="lt-LT" sz="3600" dirty="0" smtClean="0">
                <a:solidFill>
                  <a:srgbClr val="FFC000"/>
                </a:solidFill>
              </a:rPr>
            </a:br>
            <a:r>
              <a:rPr lang="lt-LT" b="1" dirty="0" smtClean="0">
                <a:solidFill>
                  <a:schemeClr val="bg1"/>
                </a:solidFill>
              </a:rPr>
              <a:t>D</a:t>
            </a:r>
            <a:r>
              <a:rPr lang="lt-LT" sz="2700" b="1" dirty="0" smtClean="0">
                <a:solidFill>
                  <a:schemeClr val="bg1"/>
                </a:solidFill>
              </a:rPr>
              <a:t>7</a:t>
            </a:r>
            <a:r>
              <a:rPr lang="lt-LT" sz="3600" b="1" dirty="0" smtClean="0">
                <a:solidFill>
                  <a:schemeClr val="bg1"/>
                </a:solidFill>
              </a:rPr>
              <a:t> ir jo apvertimai (</a:t>
            </a:r>
            <a:r>
              <a:rPr lang="lt-LT" sz="3600" b="1" noProof="1" smtClean="0">
                <a:solidFill>
                  <a:schemeClr val="bg1"/>
                </a:solidFill>
              </a:rPr>
              <a:t>C-dur</a:t>
            </a:r>
            <a:r>
              <a:rPr lang="lt-LT" sz="3600" b="1" dirty="0" smtClean="0">
                <a:solidFill>
                  <a:schemeClr val="bg1"/>
                </a:solidFill>
              </a:rPr>
              <a:t>):</a:t>
            </a:r>
            <a:br>
              <a:rPr lang="lt-LT" sz="3600" b="1" dirty="0" smtClean="0">
                <a:solidFill>
                  <a:schemeClr val="bg1"/>
                </a:solidFill>
              </a:rPr>
            </a:br>
            <a:r>
              <a:rPr lang="lt-LT" sz="3600" dirty="0" smtClean="0">
                <a:solidFill>
                  <a:srgbClr val="FFC000"/>
                </a:solidFill>
              </a:rPr>
              <a:t/>
            </a:r>
            <a:br>
              <a:rPr lang="lt-LT" sz="3600" dirty="0" smtClean="0">
                <a:solidFill>
                  <a:srgbClr val="FFC000"/>
                </a:solidFill>
              </a:rPr>
            </a:br>
            <a:r>
              <a:rPr lang="lt-LT" sz="3600" dirty="0">
                <a:solidFill>
                  <a:srgbClr val="FFC000"/>
                </a:solidFill>
              </a:rPr>
              <a:t/>
            </a:r>
            <a:br>
              <a:rPr lang="lt-LT" sz="3600" dirty="0">
                <a:solidFill>
                  <a:srgbClr val="FFC000"/>
                </a:solidFill>
              </a:rPr>
            </a:br>
            <a:r>
              <a:rPr lang="lt-LT" sz="3600" dirty="0" smtClean="0">
                <a:solidFill>
                  <a:srgbClr val="FFC000"/>
                </a:solidFill>
              </a:rPr>
              <a:t/>
            </a:r>
            <a:br>
              <a:rPr lang="lt-LT" sz="3600" dirty="0" smtClean="0">
                <a:solidFill>
                  <a:srgbClr val="FFC000"/>
                </a:solidFill>
              </a:rPr>
            </a:br>
            <a:r>
              <a:rPr lang="lt-LT" sz="3600" dirty="0" smtClean="0">
                <a:solidFill>
                  <a:srgbClr val="FFC000"/>
                </a:solidFill>
              </a:rPr>
              <a:t/>
            </a:r>
            <a:br>
              <a:rPr lang="lt-LT" sz="3600" dirty="0" smtClean="0">
                <a:solidFill>
                  <a:srgbClr val="FFC000"/>
                </a:solidFill>
              </a:rPr>
            </a:br>
            <a:r>
              <a:rPr lang="lt-LT" sz="3600" dirty="0" smtClean="0">
                <a:solidFill>
                  <a:srgbClr val="FFC000"/>
                </a:solidFill>
              </a:rPr>
              <a:t/>
            </a:r>
            <a:br>
              <a:rPr lang="lt-LT" sz="3600" dirty="0" smtClean="0">
                <a:solidFill>
                  <a:srgbClr val="FFC000"/>
                </a:solidFill>
              </a:rPr>
            </a:br>
            <a:r>
              <a:rPr lang="lt-LT" sz="3600" b="1" dirty="0" smtClean="0">
                <a:solidFill>
                  <a:schemeClr val="accent2">
                    <a:lumMod val="50000"/>
                  </a:schemeClr>
                </a:solidFill>
              </a:rPr>
              <a:t>D</a:t>
            </a:r>
            <a:r>
              <a:rPr lang="lt-LT" sz="2700" b="1" dirty="0" smtClean="0">
                <a:solidFill>
                  <a:schemeClr val="accent2">
                    <a:lumMod val="50000"/>
                  </a:schemeClr>
                </a:solidFill>
              </a:rPr>
              <a:t>7 </a:t>
            </a:r>
            <a:r>
              <a:rPr lang="lt-LT" sz="3600" b="1" dirty="0" smtClean="0">
                <a:solidFill>
                  <a:schemeClr val="accent2">
                    <a:lumMod val="50000"/>
                  </a:schemeClr>
                </a:solidFill>
              </a:rPr>
              <a:t>– </a:t>
            </a:r>
            <a:r>
              <a:rPr lang="lt-LT" sz="3600" b="1" noProof="1" smtClean="0">
                <a:solidFill>
                  <a:schemeClr val="accent2">
                    <a:lumMod val="50000"/>
                  </a:schemeClr>
                </a:solidFill>
              </a:rPr>
              <a:t>dominantseptakordas</a:t>
            </a:r>
            <a:br>
              <a:rPr lang="lt-LT" sz="3600" b="1" noProof="1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lt-LT" sz="3600" b="1" noProof="1" smtClean="0">
                <a:solidFill>
                  <a:schemeClr val="accent2">
                    <a:lumMod val="50000"/>
                  </a:schemeClr>
                </a:solidFill>
              </a:rPr>
              <a:t>D</a:t>
            </a:r>
            <a:r>
              <a:rPr lang="lt-LT" sz="2700" b="1" noProof="1" smtClean="0">
                <a:solidFill>
                  <a:schemeClr val="accent2">
                    <a:lumMod val="50000"/>
                  </a:schemeClr>
                </a:solidFill>
              </a:rPr>
              <a:t>65</a:t>
            </a:r>
            <a:r>
              <a:rPr lang="lt-LT" sz="3600" b="1" noProof="1" smtClean="0">
                <a:solidFill>
                  <a:schemeClr val="accent2">
                    <a:lumMod val="50000"/>
                  </a:schemeClr>
                </a:solidFill>
              </a:rPr>
              <a:t> – dominantkvintsekstakordas</a:t>
            </a:r>
            <a:br>
              <a:rPr lang="lt-LT" sz="3600" b="1" noProof="1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lt-LT" sz="3600" b="1" noProof="1" smtClean="0">
                <a:solidFill>
                  <a:schemeClr val="accent2">
                    <a:lumMod val="50000"/>
                  </a:schemeClr>
                </a:solidFill>
              </a:rPr>
              <a:t>D</a:t>
            </a:r>
            <a:r>
              <a:rPr lang="lt-LT" sz="2700" b="1" noProof="1" smtClean="0">
                <a:solidFill>
                  <a:schemeClr val="accent2">
                    <a:lumMod val="50000"/>
                  </a:schemeClr>
                </a:solidFill>
              </a:rPr>
              <a:t>43</a:t>
            </a:r>
            <a:r>
              <a:rPr lang="lt-LT" sz="3600" b="1" noProof="1" smtClean="0">
                <a:solidFill>
                  <a:schemeClr val="accent2">
                    <a:lumMod val="50000"/>
                  </a:schemeClr>
                </a:solidFill>
              </a:rPr>
              <a:t> – dominantterckvartakordas</a:t>
            </a:r>
            <a:br>
              <a:rPr lang="lt-LT" sz="3600" b="1" noProof="1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lt-LT" sz="3600" b="1" noProof="1" smtClean="0">
                <a:solidFill>
                  <a:schemeClr val="accent2">
                    <a:lumMod val="50000"/>
                  </a:schemeClr>
                </a:solidFill>
              </a:rPr>
              <a:t>D</a:t>
            </a:r>
            <a:r>
              <a:rPr lang="lt-LT" sz="2700" b="1" noProof="1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lt-LT" sz="3600" b="1" noProof="1" smtClean="0">
                <a:solidFill>
                  <a:schemeClr val="accent2">
                    <a:lumMod val="50000"/>
                  </a:schemeClr>
                </a:solidFill>
              </a:rPr>
              <a:t> - dominantsekundakordas</a:t>
            </a:r>
            <a:r>
              <a:rPr lang="lt-LT" sz="36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lt-LT" sz="3600" dirty="0">
                <a:solidFill>
                  <a:schemeClr val="accent2">
                    <a:lumMod val="50000"/>
                  </a:schemeClr>
                </a:solidFill>
              </a:rPr>
            </a:br>
            <a:endParaRPr lang="lt-LT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5148064" y="5105400"/>
            <a:ext cx="3995936" cy="175260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lvl="0" eaLnBrk="0" fontAlgn="base" hangingPunct="0">
              <a:spcAft>
                <a:spcPct val="0"/>
              </a:spcAft>
            </a:pPr>
            <a:endParaRPr lang="en-US" sz="1200" kern="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060848"/>
            <a:ext cx="5976664" cy="1515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14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107504" y="354519"/>
            <a:ext cx="8856984" cy="3924435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lt-LT" sz="3100" noProof="1" smtClean="0">
                <a:ea typeface="Calibri"/>
                <a:cs typeface="Times New Roman"/>
              </a:rPr>
              <a:t/>
            </a:r>
            <a:br>
              <a:rPr lang="lt-LT" sz="3100" noProof="1" smtClean="0">
                <a:ea typeface="Calibri"/>
                <a:cs typeface="Times New Roman"/>
              </a:rPr>
            </a:br>
            <a:r>
              <a:rPr lang="en-US" sz="3100" noProof="1" smtClean="0">
                <a:ea typeface="Calibri"/>
                <a:cs typeface="Times New Roman"/>
              </a:rPr>
              <a:t/>
            </a:r>
            <a:br>
              <a:rPr lang="en-US" sz="3100" noProof="1" smtClean="0">
                <a:ea typeface="Calibri"/>
                <a:cs typeface="Times New Roman"/>
              </a:rPr>
            </a:br>
            <a:r>
              <a:rPr lang="lt-LT" sz="3100" noProof="1" smtClean="0">
                <a:ea typeface="Calibri"/>
                <a:cs typeface="Times New Roman"/>
              </a:rPr>
              <a:t>Visus D</a:t>
            </a:r>
            <a:r>
              <a:rPr lang="lt-LT" sz="1800" noProof="1" smtClean="0">
                <a:ea typeface="Calibri"/>
                <a:cs typeface="Times New Roman"/>
              </a:rPr>
              <a:t>7</a:t>
            </a:r>
            <a:r>
              <a:rPr lang="lt-LT" sz="3100" noProof="1" smtClean="0">
                <a:ea typeface="Calibri"/>
                <a:cs typeface="Times New Roman"/>
              </a:rPr>
              <a:t> ir </a:t>
            </a:r>
            <a:r>
              <a:rPr lang="en-US" sz="3100" noProof="1" smtClean="0">
                <a:ea typeface="Calibri"/>
                <a:cs typeface="Times New Roman"/>
              </a:rPr>
              <a:t>jo </a:t>
            </a:r>
            <a:r>
              <a:rPr lang="lt-LT" sz="3100" noProof="1" smtClean="0">
                <a:ea typeface="Calibri"/>
                <a:cs typeface="Times New Roman"/>
              </a:rPr>
              <a:t>apvertimų akordų </a:t>
            </a:r>
            <a:r>
              <a:rPr lang="en-US" sz="3100" noProof="1" smtClean="0">
                <a:ea typeface="Calibri"/>
                <a:cs typeface="Times New Roman"/>
              </a:rPr>
              <a:t>laipsnius (</a:t>
            </a:r>
            <a:r>
              <a:rPr lang="lt-LT" sz="3100" noProof="1" smtClean="0">
                <a:ea typeface="Calibri"/>
                <a:cs typeface="Times New Roman"/>
              </a:rPr>
              <a:t>garsus</a:t>
            </a:r>
            <a:r>
              <a:rPr lang="en-US" sz="3100" noProof="1" smtClean="0">
                <a:ea typeface="Calibri"/>
                <a:cs typeface="Times New Roman"/>
              </a:rPr>
              <a:t>)</a:t>
            </a:r>
            <a:r>
              <a:rPr lang="lt-LT" sz="3100" noProof="1" smtClean="0">
                <a:ea typeface="Calibri"/>
                <a:cs typeface="Times New Roman"/>
              </a:rPr>
              <a:t> reikia išspręsti į tonikos kvintakordo (trigarsio) </a:t>
            </a:r>
            <a:r>
              <a:rPr lang="en-US" sz="3100" noProof="1" smtClean="0">
                <a:ea typeface="Calibri"/>
                <a:cs typeface="Times New Roman"/>
              </a:rPr>
              <a:t>laipsnius (</a:t>
            </a:r>
            <a:r>
              <a:rPr lang="lt-LT" sz="3100" noProof="1" smtClean="0">
                <a:ea typeface="Calibri"/>
                <a:cs typeface="Times New Roman"/>
              </a:rPr>
              <a:t>garsus</a:t>
            </a:r>
            <a:r>
              <a:rPr lang="en-US" sz="3100" noProof="1" smtClean="0">
                <a:ea typeface="Calibri"/>
                <a:cs typeface="Times New Roman"/>
              </a:rPr>
              <a:t>)</a:t>
            </a:r>
            <a:r>
              <a:rPr lang="lt-LT" sz="3100" noProof="1" smtClean="0">
                <a:ea typeface="Calibri"/>
                <a:cs typeface="Times New Roman"/>
              </a:rPr>
              <a:t>, todėl reikia žinoti, kaip  nepastovūs gamos laipsniai sprendžiami į  pastoviuosius, </a:t>
            </a:r>
            <a:br>
              <a:rPr lang="lt-LT" sz="3100" noProof="1" smtClean="0">
                <a:ea typeface="Calibri"/>
                <a:cs typeface="Times New Roman"/>
              </a:rPr>
            </a:br>
            <a:r>
              <a:rPr lang="lt-LT" sz="3100" noProof="1" smtClean="0">
                <a:ea typeface="Calibri"/>
                <a:cs typeface="Times New Roman"/>
              </a:rPr>
              <a:t>t.y. į  I, III, V laipsnius</a:t>
            </a:r>
            <a:br>
              <a:rPr lang="lt-LT" sz="3100" noProof="1" smtClean="0">
                <a:ea typeface="Calibri"/>
                <a:cs typeface="Times New Roman"/>
              </a:rPr>
            </a:br>
            <a:r>
              <a:rPr lang="lt-LT" sz="3100" noProof="1" smtClean="0">
                <a:ea typeface="Calibri"/>
                <a:cs typeface="Times New Roman"/>
              </a:rPr>
              <a:t> (pvz. C-dur gamoje):</a:t>
            </a:r>
            <a:br>
              <a:rPr lang="lt-LT" sz="3100" noProof="1" smtClean="0">
                <a:ea typeface="Calibri"/>
                <a:cs typeface="Times New Roman"/>
              </a:rPr>
            </a:br>
            <a:r>
              <a:rPr lang="lt-LT" sz="2700" noProof="1" smtClean="0">
                <a:solidFill>
                  <a:schemeClr val="tx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  <a:t/>
            </a:r>
            <a:br>
              <a:rPr lang="lt-LT" sz="2700" noProof="1" smtClean="0">
                <a:solidFill>
                  <a:schemeClr val="tx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</a:br>
            <a:r>
              <a:rPr lang="lt-LT" sz="2400" noProof="1">
                <a:solidFill>
                  <a:schemeClr val="tx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  <a:t/>
            </a:r>
            <a:br>
              <a:rPr lang="lt-LT" sz="2400" noProof="1">
                <a:solidFill>
                  <a:schemeClr val="tx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</a:br>
            <a:r>
              <a:rPr lang="lt-LT" sz="2400" noProof="1" smtClean="0">
                <a:ea typeface="Calibri"/>
                <a:cs typeface="Times New Roman"/>
              </a:rPr>
              <a:t/>
            </a:r>
            <a:br>
              <a:rPr lang="lt-LT" sz="2400" noProof="1" smtClean="0">
                <a:ea typeface="Calibri"/>
                <a:cs typeface="Times New Roman"/>
              </a:rPr>
            </a:br>
            <a:r>
              <a:rPr lang="lt-LT" sz="2800" noProof="1" smtClean="0">
                <a:ea typeface="Calibri"/>
                <a:cs typeface="Times New Roman"/>
              </a:rPr>
              <a:t/>
            </a:r>
            <a:br>
              <a:rPr lang="lt-LT" sz="2800" noProof="1" smtClean="0">
                <a:ea typeface="Calibri"/>
                <a:cs typeface="Times New Roman"/>
              </a:rPr>
            </a:br>
            <a:endParaRPr lang="lt-LT" sz="2800" noProof="1">
              <a:solidFill>
                <a:srgbClr val="FFC000"/>
              </a:solidFill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467544" y="3717032"/>
            <a:ext cx="8136904" cy="3149027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lt-LT" sz="2400" noProof="1" smtClean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lt-LT" sz="2800" noProof="1" smtClean="0">
                <a:solidFill>
                  <a:schemeClr val="tx1"/>
                </a:solidFill>
                <a:ea typeface="Calibri"/>
                <a:cs typeface="Times New Roman"/>
              </a:rPr>
              <a:t>Tokiu būdu kiekvienoje tonacijoje sprendžiami </a:t>
            </a:r>
            <a:r>
              <a:rPr lang="en-US" sz="2800" noProof="1" smtClean="0">
                <a:solidFill>
                  <a:schemeClr val="tx1"/>
                </a:solidFill>
                <a:ea typeface="Calibri"/>
                <a:cs typeface="Times New Roman"/>
              </a:rPr>
              <a:t>D7 ir jo apvertim</a:t>
            </a:r>
            <a:r>
              <a:rPr lang="lt-LT" sz="2800" noProof="1" smtClean="0">
                <a:solidFill>
                  <a:schemeClr val="tx1"/>
                </a:solidFill>
                <a:ea typeface="Calibri"/>
                <a:cs typeface="Times New Roman"/>
              </a:rPr>
              <a:t>ų akordų laipsniai (garsai) į tonikos trigarsio (kvintakordo) I III V laipsnius. </a:t>
            </a:r>
            <a:endParaRPr lang="en-US" sz="2800" kern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" name="Paveikslėlis 3"/>
          <p:cNvPicPr/>
          <p:nvPr/>
        </p:nvPicPr>
        <p:blipFill>
          <a:blip r:embed="rId2"/>
          <a:stretch>
            <a:fillRect/>
          </a:stretch>
        </p:blipFill>
        <p:spPr>
          <a:xfrm>
            <a:off x="1331640" y="2897080"/>
            <a:ext cx="6840760" cy="138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9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8136904" cy="6120680"/>
          </a:xfrm>
        </p:spPr>
        <p:txBody>
          <a:bodyPr>
            <a:noAutofit/>
          </a:bodyPr>
          <a:lstStyle/>
          <a:p>
            <a:pPr lvl="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lt-LT" sz="3600" noProof="1">
                <a:solidFill>
                  <a:prstClr val="black"/>
                </a:solidFill>
                <a:ea typeface="Calibri"/>
                <a:cs typeface="Times New Roman"/>
              </a:rPr>
              <a:t>Tačiau: </a:t>
            </a:r>
            <a:r>
              <a:rPr lang="lt-LT" sz="3600" u="sng" noProof="1">
                <a:solidFill>
                  <a:srgbClr val="FFC000"/>
                </a:solidFill>
                <a:ea typeface="Calibri"/>
                <a:cs typeface="Times New Roman"/>
              </a:rPr>
              <a:t>D</a:t>
            </a:r>
            <a:r>
              <a:rPr lang="lt-LT" sz="2000" u="sng" noProof="1">
                <a:solidFill>
                  <a:srgbClr val="FFC000"/>
                </a:solidFill>
                <a:ea typeface="Calibri"/>
                <a:cs typeface="Times New Roman"/>
              </a:rPr>
              <a:t>7</a:t>
            </a:r>
            <a:r>
              <a:rPr lang="lt-LT" sz="3600" u="sng" noProof="1">
                <a:solidFill>
                  <a:srgbClr val="FFC000"/>
                </a:solidFill>
                <a:ea typeface="Calibri"/>
                <a:cs typeface="Times New Roman"/>
              </a:rPr>
              <a:t> akorde </a:t>
            </a:r>
            <a:r>
              <a:rPr lang="lt-LT" sz="3600" noProof="1">
                <a:solidFill>
                  <a:prstClr val="black"/>
                </a:solidFill>
                <a:ea typeface="Calibri"/>
                <a:cs typeface="Times New Roman"/>
              </a:rPr>
              <a:t>esantis </a:t>
            </a:r>
            <a:r>
              <a:rPr lang="lt-LT" sz="3600" u="sng" noProof="1">
                <a:solidFill>
                  <a:srgbClr val="7030A0"/>
                </a:solidFill>
                <a:ea typeface="Calibri"/>
                <a:cs typeface="Times New Roman"/>
              </a:rPr>
              <a:t>penktas</a:t>
            </a:r>
            <a:r>
              <a:rPr lang="lt-LT" sz="3600" noProof="1">
                <a:solidFill>
                  <a:prstClr val="black"/>
                </a:solidFill>
                <a:ea typeface="Calibri"/>
                <a:cs typeface="Times New Roman"/>
              </a:rPr>
              <a:t> gamos </a:t>
            </a:r>
            <a:r>
              <a:rPr lang="lt-LT" sz="3600" u="sng" noProof="1">
                <a:solidFill>
                  <a:srgbClr val="FFC000"/>
                </a:solidFill>
                <a:ea typeface="Calibri"/>
                <a:cs typeface="Times New Roman"/>
              </a:rPr>
              <a:t>laipsnis</a:t>
            </a:r>
            <a:r>
              <a:rPr lang="lt-LT" sz="3600" noProof="1">
                <a:solidFill>
                  <a:prstClr val="black"/>
                </a:solidFill>
                <a:ea typeface="Calibri"/>
                <a:cs typeface="Times New Roman"/>
              </a:rPr>
              <a:t> (pastovusis gamos laipsnis) yra </a:t>
            </a:r>
            <a:r>
              <a:rPr lang="lt-LT" sz="3600" u="sng" noProof="1">
                <a:solidFill>
                  <a:srgbClr val="FFC000"/>
                </a:solidFill>
                <a:ea typeface="Calibri"/>
                <a:cs typeface="Times New Roman"/>
              </a:rPr>
              <a:t>sprendžiamas į tonikos </a:t>
            </a:r>
            <a:r>
              <a:rPr lang="en-US" sz="3600" u="sng" noProof="1" smtClean="0">
                <a:solidFill>
                  <a:srgbClr val="FFC000"/>
                </a:solidFill>
                <a:ea typeface="Calibri"/>
                <a:cs typeface="Times New Roman"/>
              </a:rPr>
              <a:t>kvintakordo (</a:t>
            </a:r>
            <a:r>
              <a:rPr lang="lt-LT" sz="3600" u="sng" noProof="1" smtClean="0">
                <a:solidFill>
                  <a:srgbClr val="FFC000"/>
                </a:solidFill>
                <a:ea typeface="Calibri"/>
                <a:cs typeface="Times New Roman"/>
              </a:rPr>
              <a:t>trigarsio</a:t>
            </a:r>
            <a:r>
              <a:rPr lang="en-US" sz="3600" u="sng" noProof="1" smtClean="0">
                <a:solidFill>
                  <a:srgbClr val="FFC000"/>
                </a:solidFill>
                <a:ea typeface="Calibri"/>
                <a:cs typeface="Times New Roman"/>
              </a:rPr>
              <a:t>)</a:t>
            </a:r>
            <a:r>
              <a:rPr lang="lt-LT" sz="3600" u="sng" noProof="1" smtClean="0">
                <a:solidFill>
                  <a:srgbClr val="FFC000"/>
                </a:solidFill>
                <a:ea typeface="Calibri"/>
                <a:cs typeface="Times New Roman"/>
              </a:rPr>
              <a:t> </a:t>
            </a:r>
            <a:r>
              <a:rPr lang="lt-LT" sz="3600" u="sng" noProof="1">
                <a:solidFill>
                  <a:srgbClr val="FFC000"/>
                </a:solidFill>
                <a:ea typeface="Calibri"/>
                <a:cs typeface="Times New Roman"/>
              </a:rPr>
              <a:t>pirmą </a:t>
            </a:r>
            <a:r>
              <a:rPr lang="lt-LT" sz="3600" u="sng" noProof="1" smtClean="0">
                <a:solidFill>
                  <a:srgbClr val="FFC000"/>
                </a:solidFill>
                <a:ea typeface="Calibri"/>
                <a:cs typeface="Times New Roman"/>
              </a:rPr>
              <a:t>laipsnį</a:t>
            </a:r>
            <a:r>
              <a:rPr lang="lt-LT" sz="3600" noProof="1" smtClean="0">
                <a:solidFill>
                  <a:prstClr val="black"/>
                </a:solidFill>
                <a:ea typeface="Calibri"/>
                <a:cs typeface="Times New Roman"/>
              </a:rPr>
              <a:t>, </a:t>
            </a:r>
            <a:r>
              <a:rPr lang="lt-LT" sz="3600" noProof="1">
                <a:solidFill>
                  <a:prstClr val="black"/>
                </a:solidFill>
                <a:ea typeface="Calibri"/>
                <a:cs typeface="Times New Roman"/>
              </a:rPr>
              <a:t>o D</a:t>
            </a:r>
            <a:r>
              <a:rPr lang="lt-LT" sz="2000" noProof="1">
                <a:solidFill>
                  <a:prstClr val="black"/>
                </a:solidFill>
                <a:ea typeface="Calibri"/>
                <a:cs typeface="Times New Roman"/>
              </a:rPr>
              <a:t>7</a:t>
            </a:r>
            <a:r>
              <a:rPr lang="lt-LT" sz="3600" noProof="1">
                <a:solidFill>
                  <a:prstClr val="black"/>
                </a:solidFill>
                <a:ea typeface="Calibri"/>
                <a:cs typeface="Times New Roman"/>
              </a:rPr>
              <a:t> apvertimuose – perrašomas šalia ( pvz. C-dur tonacijoje</a:t>
            </a:r>
            <a:r>
              <a:rPr lang="lt-LT" sz="3600" noProof="1" smtClean="0">
                <a:solidFill>
                  <a:prstClr val="black"/>
                </a:solidFill>
                <a:ea typeface="Calibri"/>
                <a:cs typeface="Times New Roman"/>
              </a:rPr>
              <a:t>):</a:t>
            </a:r>
            <a:br>
              <a:rPr lang="lt-LT" sz="3600" noProof="1" smtClean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lt-LT" sz="3600" noProof="1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lt-LT" sz="3600" noProof="1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lt-LT" sz="3600" noProof="1" smtClean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lt-LT" sz="3600" noProof="1" smtClean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lt-LT" sz="3600" noProof="1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lt-LT" sz="3600" noProof="1">
                <a:solidFill>
                  <a:prstClr val="black"/>
                </a:solidFill>
                <a:ea typeface="Calibri"/>
                <a:cs typeface="Times New Roman"/>
              </a:rPr>
            </a:br>
            <a:endParaRPr lang="lt-LT" sz="3600" dirty="0">
              <a:solidFill>
                <a:srgbClr val="FFC000"/>
              </a:solidFill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5148064" y="5105400"/>
            <a:ext cx="3995936" cy="175260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lvl="0" eaLnBrk="0" fontAlgn="base" hangingPunct="0">
              <a:spcAft>
                <a:spcPct val="0"/>
              </a:spcAft>
            </a:pPr>
            <a:endParaRPr lang="en-US" sz="1200" kern="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4" name="Paveikslėlis 3"/>
          <p:cNvPicPr/>
          <p:nvPr/>
        </p:nvPicPr>
        <p:blipFill>
          <a:blip r:embed="rId2"/>
          <a:stretch>
            <a:fillRect/>
          </a:stretch>
        </p:blipFill>
        <p:spPr>
          <a:xfrm>
            <a:off x="1115616" y="4221088"/>
            <a:ext cx="7272808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8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539552" y="0"/>
            <a:ext cx="8136904" cy="4185083"/>
          </a:xfrm>
        </p:spPr>
        <p:txBody>
          <a:bodyPr>
            <a:normAutofit/>
          </a:bodyPr>
          <a:lstStyle/>
          <a:p>
            <a:r>
              <a:rPr lang="lt-LT" sz="3600" b="1" noProof="1" smtClean="0">
                <a:solidFill>
                  <a:schemeClr val="bg1"/>
                </a:solidFill>
              </a:rPr>
              <a:t>Pasižiūrėkite D7 ir jo apvertimus bei šių akordų sprendimus į toniką G-dur ir </a:t>
            </a:r>
            <a:br>
              <a:rPr lang="lt-LT" sz="3600" b="1" noProof="1" smtClean="0">
                <a:solidFill>
                  <a:schemeClr val="bg1"/>
                </a:solidFill>
              </a:rPr>
            </a:br>
            <a:r>
              <a:rPr lang="lt-LT" sz="3600" b="1" noProof="1" smtClean="0">
                <a:solidFill>
                  <a:schemeClr val="bg1"/>
                </a:solidFill>
              </a:rPr>
              <a:t>e-moll tonacijose:</a:t>
            </a:r>
            <a:br>
              <a:rPr lang="lt-LT" sz="3600" b="1" noProof="1" smtClean="0">
                <a:solidFill>
                  <a:schemeClr val="bg1"/>
                </a:solidFill>
              </a:rPr>
            </a:br>
            <a:r>
              <a:rPr lang="lt-LT" sz="3600" noProof="1" smtClean="0">
                <a:solidFill>
                  <a:schemeClr val="bg1"/>
                </a:solidFill>
              </a:rPr>
              <a:t/>
            </a:r>
            <a:br>
              <a:rPr lang="lt-LT" sz="3600" noProof="1" smtClean="0">
                <a:solidFill>
                  <a:schemeClr val="bg1"/>
                </a:solidFill>
              </a:rPr>
            </a:br>
            <a:r>
              <a:rPr lang="lt-LT" sz="3600" noProof="1">
                <a:solidFill>
                  <a:schemeClr val="bg1"/>
                </a:solidFill>
              </a:rPr>
              <a:t/>
            </a:r>
            <a:br>
              <a:rPr lang="lt-LT" sz="3600" noProof="1">
                <a:solidFill>
                  <a:schemeClr val="bg1"/>
                </a:solidFill>
              </a:rPr>
            </a:br>
            <a:r>
              <a:rPr lang="lt-LT" sz="3600" noProof="1" smtClean="0">
                <a:solidFill>
                  <a:srgbClr val="FFC000"/>
                </a:solidFill>
              </a:rPr>
              <a:t/>
            </a:r>
            <a:br>
              <a:rPr lang="lt-LT" sz="3600" noProof="1" smtClean="0">
                <a:solidFill>
                  <a:srgbClr val="FFC000"/>
                </a:solidFill>
              </a:rPr>
            </a:br>
            <a:endParaRPr lang="lt-LT" sz="3600" noProof="1">
              <a:solidFill>
                <a:srgbClr val="FFC000"/>
              </a:solidFill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251520" y="4437112"/>
            <a:ext cx="8640960" cy="2304256"/>
          </a:xfrm>
        </p:spPr>
        <p:txBody>
          <a:bodyPr>
            <a:normAutofit fontScale="40000" lnSpcReduction="20000"/>
          </a:bodyPr>
          <a:lstStyle/>
          <a:p>
            <a:pPr lvl="0" eaLnBrk="0" fontAlgn="base" hangingPunct="0">
              <a:spcAft>
                <a:spcPct val="0"/>
              </a:spcAft>
            </a:pPr>
            <a:endParaRPr lang="lt-LT" sz="1200" kern="0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lvl="0" eaLnBrk="0" fontAlgn="base" hangingPunct="0">
              <a:spcAft>
                <a:spcPct val="0"/>
              </a:spcAft>
            </a:pPr>
            <a:endParaRPr lang="lt-LT" sz="1200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lt-LT" sz="6000" b="1" u="sng" dirty="0">
                <a:solidFill>
                  <a:schemeClr val="tx1"/>
                </a:solidFill>
                <a:ea typeface="Calibri"/>
                <a:cs typeface="Times New Roman"/>
              </a:rPr>
              <a:t>Labai svarbu nepamiršti</a:t>
            </a:r>
            <a:r>
              <a:rPr lang="lt-LT" sz="6000" dirty="0">
                <a:solidFill>
                  <a:schemeClr val="tx1"/>
                </a:solidFill>
                <a:ea typeface="Calibri"/>
                <a:cs typeface="Times New Roman"/>
              </a:rPr>
              <a:t>, kad sudarant </a:t>
            </a:r>
            <a:r>
              <a:rPr lang="lt-LT" sz="6000" u="sng" dirty="0">
                <a:solidFill>
                  <a:schemeClr val="tx1"/>
                </a:solidFill>
                <a:ea typeface="Calibri"/>
                <a:cs typeface="Times New Roman"/>
              </a:rPr>
              <a:t>bet kurį dominantės akordą </a:t>
            </a:r>
            <a:r>
              <a:rPr lang="lt-LT" sz="6000" b="1" u="sng" dirty="0">
                <a:solidFill>
                  <a:schemeClr val="tx1"/>
                </a:solidFill>
                <a:ea typeface="Calibri"/>
                <a:cs typeface="Times New Roman"/>
              </a:rPr>
              <a:t>minorinėse tonacijose (</a:t>
            </a:r>
            <a:r>
              <a:rPr lang="lt-LT" sz="6000" b="1" u="sng" dirty="0" err="1">
                <a:solidFill>
                  <a:schemeClr val="tx1"/>
                </a:solidFill>
                <a:ea typeface="Calibri"/>
                <a:cs typeface="Times New Roman"/>
              </a:rPr>
              <a:t>moll</a:t>
            </a:r>
            <a:r>
              <a:rPr lang="lt-LT" sz="6000" b="1" u="sng" dirty="0">
                <a:solidFill>
                  <a:schemeClr val="tx1"/>
                </a:solidFill>
                <a:ea typeface="Calibri"/>
                <a:cs typeface="Times New Roman"/>
              </a:rPr>
              <a:t>) </a:t>
            </a:r>
            <a:r>
              <a:rPr lang="lt-LT" sz="6000" dirty="0">
                <a:solidFill>
                  <a:schemeClr val="tx1"/>
                </a:solidFill>
                <a:ea typeface="Calibri"/>
                <a:cs typeface="Times New Roman"/>
              </a:rPr>
              <a:t>reikia </a:t>
            </a:r>
            <a:r>
              <a:rPr lang="lt-LT" sz="6000" b="1" dirty="0">
                <a:solidFill>
                  <a:schemeClr val="tx1"/>
                </a:solidFill>
                <a:ea typeface="Calibri"/>
                <a:cs typeface="Times New Roman"/>
              </a:rPr>
              <a:t>paaukštinti 7 gamos garsą</a:t>
            </a:r>
            <a:r>
              <a:rPr lang="lt-LT" sz="6000" dirty="0">
                <a:solidFill>
                  <a:schemeClr val="tx1"/>
                </a:solidFill>
                <a:ea typeface="Calibri"/>
                <a:cs typeface="Times New Roman"/>
              </a:rPr>
              <a:t> (7 gamos garsas visada įeina į visus dominantės akordus), </a:t>
            </a:r>
            <a:r>
              <a:rPr lang="lt-LT" sz="6000" i="1" u="sng" dirty="0">
                <a:solidFill>
                  <a:schemeClr val="tx1"/>
                </a:solidFill>
                <a:ea typeface="Calibri"/>
                <a:cs typeface="Times New Roman"/>
              </a:rPr>
              <a:t>tai yra visi dominantės akordai bus sudaromi </a:t>
            </a:r>
            <a:r>
              <a:rPr lang="lt-LT" sz="6000" b="1" i="1" u="sng" dirty="0">
                <a:solidFill>
                  <a:schemeClr val="tx1"/>
                </a:solidFill>
                <a:ea typeface="Calibri"/>
                <a:cs typeface="Times New Roman"/>
              </a:rPr>
              <a:t>HARMONINIAME </a:t>
            </a:r>
            <a:r>
              <a:rPr lang="lt-LT" sz="6000" i="1" u="sng" dirty="0">
                <a:solidFill>
                  <a:schemeClr val="tx1"/>
                </a:solidFill>
                <a:ea typeface="Calibri"/>
                <a:cs typeface="Times New Roman"/>
              </a:rPr>
              <a:t>minore, bet ne natūraliame.</a:t>
            </a:r>
            <a:endParaRPr lang="lt-LT" sz="60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lvl="0" eaLnBrk="0" fontAlgn="base" hangingPunct="0">
              <a:spcAft>
                <a:spcPct val="0"/>
              </a:spcAft>
            </a:pPr>
            <a:endParaRPr lang="en-US" sz="6000" kern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434" y="1772816"/>
            <a:ext cx="655272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64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8208912" cy="2088232"/>
          </a:xfrm>
        </p:spPr>
        <p:txBody>
          <a:bodyPr>
            <a:normAutofit fontScale="90000"/>
          </a:bodyPr>
          <a:lstStyle/>
          <a:p>
            <a:r>
              <a:rPr lang="lt-LT" sz="3600" noProof="1">
                <a:solidFill>
                  <a:schemeClr val="bg1"/>
                </a:solidFill>
              </a:rPr>
              <a:t/>
            </a:r>
            <a:br>
              <a:rPr lang="lt-LT" sz="3600" noProof="1">
                <a:solidFill>
                  <a:schemeClr val="bg1"/>
                </a:solidFill>
              </a:rPr>
            </a:br>
            <a:r>
              <a:rPr lang="lt-LT" sz="3600" noProof="1" smtClean="0">
                <a:solidFill>
                  <a:schemeClr val="bg1"/>
                </a:solidFill>
              </a:rPr>
              <a:t/>
            </a:r>
            <a:br>
              <a:rPr lang="lt-LT" sz="3600" noProof="1" smtClean="0">
                <a:solidFill>
                  <a:schemeClr val="bg1"/>
                </a:solidFill>
              </a:rPr>
            </a:br>
            <a:r>
              <a:rPr lang="lt-LT" sz="3600" noProof="1">
                <a:solidFill>
                  <a:schemeClr val="bg1"/>
                </a:solidFill>
              </a:rPr>
              <a:t/>
            </a:r>
            <a:br>
              <a:rPr lang="lt-LT" sz="3600" noProof="1">
                <a:solidFill>
                  <a:schemeClr val="bg1"/>
                </a:solidFill>
              </a:rPr>
            </a:br>
            <a:r>
              <a:rPr lang="lt-LT" sz="3600" noProof="1" smtClean="0">
                <a:solidFill>
                  <a:schemeClr val="bg1"/>
                </a:solidFill>
              </a:rPr>
              <a:t/>
            </a:r>
            <a:br>
              <a:rPr lang="lt-LT" sz="3600" noProof="1" smtClean="0">
                <a:solidFill>
                  <a:schemeClr val="bg1"/>
                </a:solidFill>
              </a:rPr>
            </a:br>
            <a:r>
              <a:rPr lang="lt-LT" sz="3600" noProof="1">
                <a:solidFill>
                  <a:schemeClr val="bg1"/>
                </a:solidFill>
              </a:rPr>
              <a:t/>
            </a:r>
            <a:br>
              <a:rPr lang="lt-LT" sz="3600" noProof="1">
                <a:solidFill>
                  <a:schemeClr val="bg1"/>
                </a:solidFill>
              </a:rPr>
            </a:br>
            <a:r>
              <a:rPr lang="lt-LT" sz="3600" noProof="1" smtClean="0">
                <a:solidFill>
                  <a:schemeClr val="bg1"/>
                </a:solidFill>
              </a:rPr>
              <a:t/>
            </a:r>
            <a:br>
              <a:rPr lang="lt-LT" sz="3600" noProof="1" smtClean="0">
                <a:solidFill>
                  <a:schemeClr val="bg1"/>
                </a:solidFill>
              </a:rPr>
            </a:br>
            <a:r>
              <a:rPr lang="lt-LT" sz="3600" noProof="1" smtClean="0">
                <a:solidFill>
                  <a:schemeClr val="bg1"/>
                </a:solidFill>
              </a:rPr>
              <a:t/>
            </a:r>
            <a:br>
              <a:rPr lang="lt-LT" sz="3600" noProof="1" smtClean="0">
                <a:solidFill>
                  <a:schemeClr val="bg1"/>
                </a:solidFill>
              </a:rPr>
            </a:br>
            <a:r>
              <a:rPr lang="lt-LT" sz="3600" noProof="1">
                <a:solidFill>
                  <a:schemeClr val="bg1"/>
                </a:solidFill>
              </a:rPr>
              <a:t/>
            </a:r>
            <a:br>
              <a:rPr lang="lt-LT" sz="3600" noProof="1">
                <a:solidFill>
                  <a:schemeClr val="bg1"/>
                </a:solidFill>
              </a:rPr>
            </a:br>
            <a:r>
              <a:rPr lang="lt-LT" sz="3600" noProof="1" smtClean="0">
                <a:solidFill>
                  <a:schemeClr val="bg1"/>
                </a:solidFill>
              </a:rPr>
              <a:t/>
            </a:r>
            <a:br>
              <a:rPr lang="lt-LT" sz="3600" noProof="1" smtClean="0">
                <a:solidFill>
                  <a:schemeClr val="bg1"/>
                </a:solidFill>
              </a:rPr>
            </a:br>
            <a:r>
              <a:rPr lang="lt-LT" sz="3600" b="1" noProof="1" smtClean="0">
                <a:solidFill>
                  <a:srgbClr val="002060"/>
                </a:solidFill>
              </a:rPr>
              <a:t>Pasolfedžiuokite V.A.Mocarto populiaraus kūrinio „Serenada“ ištrauką G-dur tonacijoje ir atpažinkite melodijoje D</a:t>
            </a:r>
            <a:r>
              <a:rPr lang="lt-LT" sz="2200" b="1" noProof="1" smtClean="0">
                <a:solidFill>
                  <a:srgbClr val="002060"/>
                </a:solidFill>
              </a:rPr>
              <a:t>7</a:t>
            </a:r>
            <a:r>
              <a:rPr lang="lt-LT" sz="3600" b="1" noProof="1" smtClean="0">
                <a:solidFill>
                  <a:srgbClr val="002060"/>
                </a:solidFill>
              </a:rPr>
              <a:t>: </a:t>
            </a:r>
            <a:br>
              <a:rPr lang="lt-LT" sz="3600" b="1" noProof="1" smtClean="0">
                <a:solidFill>
                  <a:srgbClr val="002060"/>
                </a:solidFill>
              </a:rPr>
            </a:br>
            <a:r>
              <a:rPr lang="lt-LT" sz="3600" noProof="1">
                <a:solidFill>
                  <a:srgbClr val="002060"/>
                </a:solidFill>
              </a:rPr>
              <a:t/>
            </a:r>
            <a:br>
              <a:rPr lang="lt-LT" sz="3600" noProof="1">
                <a:solidFill>
                  <a:srgbClr val="002060"/>
                </a:solidFill>
              </a:rPr>
            </a:br>
            <a:r>
              <a:rPr lang="lt-LT" sz="3600" noProof="1" smtClean="0">
                <a:solidFill>
                  <a:srgbClr val="002060"/>
                </a:solidFill>
              </a:rPr>
              <a:t/>
            </a:r>
            <a:br>
              <a:rPr lang="lt-LT" sz="3600" noProof="1" smtClean="0">
                <a:solidFill>
                  <a:srgbClr val="002060"/>
                </a:solidFill>
              </a:rPr>
            </a:br>
            <a:r>
              <a:rPr lang="lt-LT" sz="3600" noProof="1">
                <a:solidFill>
                  <a:srgbClr val="FFC000"/>
                </a:solidFill>
              </a:rPr>
              <a:t/>
            </a:r>
            <a:br>
              <a:rPr lang="lt-LT" sz="3600" noProof="1">
                <a:solidFill>
                  <a:srgbClr val="FFC000"/>
                </a:solidFill>
              </a:rPr>
            </a:br>
            <a:r>
              <a:rPr lang="lt-LT" sz="3600" noProof="1" smtClean="0">
                <a:solidFill>
                  <a:srgbClr val="FFC000"/>
                </a:solidFill>
              </a:rPr>
              <a:t/>
            </a:r>
            <a:br>
              <a:rPr lang="lt-LT" sz="3600" noProof="1" smtClean="0">
                <a:solidFill>
                  <a:srgbClr val="FFC000"/>
                </a:solidFill>
              </a:rPr>
            </a:br>
            <a:r>
              <a:rPr lang="lt-LT" sz="3600" noProof="1">
                <a:solidFill>
                  <a:srgbClr val="FFC000"/>
                </a:solidFill>
              </a:rPr>
              <a:t/>
            </a:r>
            <a:br>
              <a:rPr lang="lt-LT" sz="3600" noProof="1">
                <a:solidFill>
                  <a:srgbClr val="FFC000"/>
                </a:solidFill>
              </a:rPr>
            </a:br>
            <a:r>
              <a:rPr lang="lt-LT" sz="3600" noProof="1" smtClean="0">
                <a:solidFill>
                  <a:srgbClr val="FFC000"/>
                </a:solidFill>
              </a:rPr>
              <a:t/>
            </a:r>
            <a:br>
              <a:rPr lang="lt-LT" sz="3600" noProof="1" smtClean="0">
                <a:solidFill>
                  <a:srgbClr val="FFC000"/>
                </a:solidFill>
              </a:rPr>
            </a:br>
            <a:r>
              <a:rPr lang="lt-LT" sz="3600" noProof="1">
                <a:solidFill>
                  <a:srgbClr val="FFC000"/>
                </a:solidFill>
              </a:rPr>
              <a:t/>
            </a:r>
            <a:br>
              <a:rPr lang="lt-LT" sz="3600" noProof="1">
                <a:solidFill>
                  <a:srgbClr val="FFC000"/>
                </a:solidFill>
              </a:rPr>
            </a:br>
            <a:endParaRPr lang="lt-LT" sz="3600" noProof="1">
              <a:solidFill>
                <a:srgbClr val="FFC000"/>
              </a:solidFill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323528" y="2852936"/>
            <a:ext cx="8640960" cy="3888432"/>
          </a:xfrm>
        </p:spPr>
        <p:txBody>
          <a:bodyPr>
            <a:normAutofit/>
          </a:bodyPr>
          <a:lstStyle/>
          <a:p>
            <a:pPr lvl="0" eaLnBrk="0" fontAlgn="base" hangingPunct="0">
              <a:spcAft>
                <a:spcPct val="0"/>
              </a:spcAft>
            </a:pPr>
            <a:endParaRPr lang="lt-LT" sz="1200" kern="0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lvl="0" eaLnBrk="0" fontAlgn="base" hangingPunct="0">
              <a:spcAft>
                <a:spcPct val="0"/>
              </a:spcAft>
            </a:pPr>
            <a:endParaRPr lang="lt-LT" sz="1200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lvl="0" eaLnBrk="0" fontAlgn="base" hangingPunct="0">
              <a:spcAft>
                <a:spcPct val="0"/>
              </a:spcAft>
            </a:pPr>
            <a:endParaRPr lang="en-US" sz="6000" kern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" name="Paveikslėlis 3"/>
          <p:cNvPicPr/>
          <p:nvPr/>
        </p:nvPicPr>
        <p:blipFill>
          <a:blip r:embed="rId5"/>
          <a:stretch>
            <a:fillRect/>
          </a:stretch>
        </p:blipFill>
        <p:spPr>
          <a:xfrm>
            <a:off x="863588" y="2311910"/>
            <a:ext cx="7560839" cy="3024336"/>
          </a:xfrm>
          <a:prstGeom prst="rect">
            <a:avLst/>
          </a:prstGeom>
        </p:spPr>
      </p:pic>
      <p:pic>
        <p:nvPicPr>
          <p:cNvPr id="5" name="Mocartas serenada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57713" y="5525309"/>
            <a:ext cx="609600" cy="60960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</p:pic>
      <p:graphicFrame>
        <p:nvGraphicFramePr>
          <p:cNvPr id="7" name="Objektas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3375509"/>
              </p:ext>
            </p:extLst>
          </p:nvPr>
        </p:nvGraphicFramePr>
        <p:xfrm>
          <a:off x="5201498" y="5525309"/>
          <a:ext cx="189078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aketų programos apvalkalo objektas" showAsIcon="1" r:id="rId7" imgW="2108520" imgH="685800" progId="Package">
                  <p:embed/>
                </p:oleObj>
              </mc:Choice>
              <mc:Fallback>
                <p:oleObj name="Paketų programos apvalkalo objektas" showAsIcon="1" r:id="rId7" imgW="21085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01498" y="5525309"/>
                        <a:ext cx="1890782" cy="685800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>
                        <a:solidFill>
                          <a:srgbClr val="0020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tačiakampis 5"/>
          <p:cNvSpPr/>
          <p:nvPr/>
        </p:nvSpPr>
        <p:spPr>
          <a:xfrm>
            <a:off x="791581" y="6530831"/>
            <a:ext cx="78488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400" dirty="0">
                <a:hlinkClick r:id="rId9"/>
              </a:rPr>
              <a:t>https://www.vamm.lt/wp-content/uploads/2020/04/Solfedžio-VII-kl.-8-pam.-medija1.mp3</a:t>
            </a:r>
            <a:endParaRPr lang="lt-LT" sz="1400" dirty="0"/>
          </a:p>
        </p:txBody>
      </p:sp>
    </p:spTree>
    <p:extLst>
      <p:ext uri="{BB962C8B-B14F-4D97-AF65-F5344CB8AC3E}">
        <p14:creationId xmlns:p14="http://schemas.microsoft.com/office/powerpoint/2010/main" val="392490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8136904" cy="3924435"/>
          </a:xfrm>
        </p:spPr>
        <p:txBody>
          <a:bodyPr>
            <a:normAutofit/>
          </a:bodyPr>
          <a:lstStyle/>
          <a:p>
            <a:r>
              <a:rPr lang="lt-LT" sz="3600" noProof="1">
                <a:solidFill>
                  <a:schemeClr val="bg1"/>
                </a:solidFill>
              </a:rPr>
              <a:t/>
            </a:r>
            <a:br>
              <a:rPr lang="lt-LT" sz="3600" noProof="1">
                <a:solidFill>
                  <a:schemeClr val="bg1"/>
                </a:solidFill>
              </a:rPr>
            </a:br>
            <a:r>
              <a:rPr lang="lt-LT" sz="3600" noProof="1" smtClean="0">
                <a:solidFill>
                  <a:srgbClr val="FFC000"/>
                </a:solidFill>
              </a:rPr>
              <a:t/>
            </a:r>
            <a:br>
              <a:rPr lang="lt-LT" sz="3600" noProof="1" smtClean="0">
                <a:solidFill>
                  <a:srgbClr val="FFC000"/>
                </a:solidFill>
              </a:rPr>
            </a:br>
            <a:endParaRPr lang="lt-LT" sz="3600" noProof="1">
              <a:solidFill>
                <a:srgbClr val="FFC000"/>
              </a:solidFill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79512" y="4518573"/>
            <a:ext cx="8640960" cy="2304256"/>
          </a:xfrm>
        </p:spPr>
        <p:txBody>
          <a:bodyPr>
            <a:normAutofit/>
          </a:bodyPr>
          <a:lstStyle/>
          <a:p>
            <a:pPr lvl="0" eaLnBrk="0" fontAlgn="base" hangingPunct="0">
              <a:spcAft>
                <a:spcPct val="0"/>
              </a:spcAft>
            </a:pPr>
            <a:endParaRPr lang="lt-LT" sz="1200" kern="0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lvl="0" eaLnBrk="0" fontAlgn="base" hangingPunct="0">
              <a:spcAft>
                <a:spcPct val="0"/>
              </a:spcAft>
            </a:pPr>
            <a:endParaRPr lang="lt-LT" sz="1200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lvl="0" eaLnBrk="0" fontAlgn="base" hangingPunct="0">
              <a:spcAft>
                <a:spcPct val="0"/>
              </a:spcAft>
            </a:pPr>
            <a:endParaRPr lang="en-US" sz="6000" kern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" name="Stačiakampis 3"/>
          <p:cNvSpPr/>
          <p:nvPr/>
        </p:nvSpPr>
        <p:spPr>
          <a:xfrm>
            <a:off x="467544" y="51152"/>
            <a:ext cx="8064896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500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en-US" sz="2500" dirty="0">
              <a:solidFill>
                <a:prstClr val="black"/>
              </a:solidFill>
              <a:ea typeface="+mj-ea"/>
              <a:cs typeface="+mj-cs"/>
            </a:endParaRPr>
          </a:p>
          <a:p>
            <a:pPr algn="ctr"/>
            <a:r>
              <a:rPr lang="lt-LT" sz="2500" dirty="0" smtClean="0">
                <a:solidFill>
                  <a:schemeClr val="bg1"/>
                </a:solidFill>
                <a:ea typeface="+mj-ea"/>
                <a:cs typeface="+mj-cs"/>
              </a:rPr>
              <a:t>Šios </a:t>
            </a:r>
            <a:r>
              <a:rPr lang="lt-LT" sz="2500" dirty="0">
                <a:solidFill>
                  <a:schemeClr val="bg1"/>
                </a:solidFill>
                <a:ea typeface="+mj-ea"/>
                <a:cs typeface="+mj-cs"/>
              </a:rPr>
              <a:t>pamokos užduotis rasite užduočių priede.</a:t>
            </a:r>
            <a:br>
              <a:rPr lang="lt-LT" sz="2500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lt-LT" sz="2500" dirty="0">
                <a:solidFill>
                  <a:schemeClr val="bg1"/>
                </a:solidFill>
                <a:ea typeface="+mj-ea"/>
                <a:cs typeface="+mj-cs"/>
              </a:rPr>
              <a:t>Atliktas užduotis </a:t>
            </a:r>
            <a:r>
              <a:rPr lang="lt-LT" sz="2500" u="sng" dirty="0">
                <a:solidFill>
                  <a:schemeClr val="bg1"/>
                </a:solidFill>
                <a:ea typeface="+mj-ea"/>
                <a:cs typeface="+mj-cs"/>
              </a:rPr>
              <a:t>siųskite savo solfedžio </a:t>
            </a:r>
            <a:r>
              <a:rPr lang="lt-LT" sz="2500" u="sng" noProof="1">
                <a:solidFill>
                  <a:schemeClr val="bg1"/>
                </a:solidFill>
                <a:ea typeface="+mj-ea"/>
                <a:cs typeface="+mj-cs"/>
              </a:rPr>
              <a:t>mokytoj</a:t>
            </a:r>
            <a:r>
              <a:rPr lang="en-US" sz="2500" u="sng" dirty="0">
                <a:solidFill>
                  <a:schemeClr val="bg1"/>
                </a:solidFill>
                <a:ea typeface="+mj-ea"/>
                <a:cs typeface="+mj-cs"/>
              </a:rPr>
              <a:t>o</a:t>
            </a:r>
            <a:r>
              <a:rPr lang="lt-LT" sz="2500" u="sng" noProof="1">
                <a:solidFill>
                  <a:schemeClr val="bg1"/>
                </a:solidFill>
                <a:ea typeface="+mj-ea"/>
                <a:cs typeface="+mj-cs"/>
              </a:rPr>
              <a:t>ms</a:t>
            </a:r>
            <a:r>
              <a:rPr lang="lt-LT" sz="2500" u="sng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en-US" sz="2500" u="sng" dirty="0">
                <a:solidFill>
                  <a:schemeClr val="bg1"/>
                </a:solidFill>
                <a:ea typeface="+mj-ea"/>
                <a:cs typeface="+mj-cs"/>
              </a:rPr>
              <a:t/>
            </a:r>
            <a:br>
              <a:rPr lang="en-US" sz="2500" u="sng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lt-LT" sz="2500" dirty="0">
                <a:solidFill>
                  <a:schemeClr val="bg1"/>
                </a:solidFill>
                <a:ea typeface="+mj-ea"/>
                <a:cs typeface="+mj-cs"/>
              </a:rPr>
              <a:t>elektroniniu paštu</a:t>
            </a:r>
            <a:r>
              <a:rPr lang="en-US" sz="2500" dirty="0">
                <a:solidFill>
                  <a:schemeClr val="bg1"/>
                </a:solidFill>
                <a:ea typeface="+mj-ea"/>
                <a:cs typeface="+mj-cs"/>
              </a:rPr>
              <a:t>.</a:t>
            </a:r>
            <a:br>
              <a:rPr lang="en-US" sz="2500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lt-LT" sz="2500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lt-LT" sz="25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lt-LT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Solfedžio dalyko mokytojos: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</a:t>
            </a:r>
            <a:r>
              <a:rPr lang="lt-LT" sz="2000" noProof="1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ūta Bernatonytė, el. </a:t>
            </a:r>
            <a:r>
              <a:rPr lang="lt-LT" sz="20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paštas </a:t>
            </a:r>
            <a:r>
              <a:rPr lang="lt-LT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– 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  <a:hlinkClick r:id="rId3"/>
              </a:rPr>
              <a:t>ruta.bernatonyte@gmail.com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lt-LT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Jolanta </a:t>
            </a:r>
            <a:r>
              <a:rPr lang="lt-LT" sz="2000" noProof="1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Grinevič</a:t>
            </a:r>
            <a:r>
              <a:rPr lang="en-US" sz="2000" noProof="1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-Tankeliun</a:t>
            </a:r>
            <a:r>
              <a:rPr lang="lt-LT" sz="20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lt-LT" sz="2000" noProof="1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el</a:t>
            </a:r>
            <a:r>
              <a:rPr lang="lt-LT" sz="20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lang="lt-LT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paštas – </a:t>
            </a:r>
            <a:r>
              <a:rPr lang="lt-LT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  <a:hlinkClick r:id="rId4"/>
              </a:rPr>
              <a:t>jolanta4ka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  <a:hlinkClick r:id="rId4"/>
              </a:rPr>
              <a:t>@yahoo.com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Gabriel</a:t>
            </a:r>
            <a:r>
              <a:rPr lang="lt-LT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ė </a:t>
            </a:r>
            <a:r>
              <a:rPr lang="lt-LT" sz="2000" noProof="1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Rastenytė-Mališauskienė, el</a:t>
            </a:r>
            <a:r>
              <a:rPr lang="lt-LT" sz="20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lang="lt-LT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paštas – 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  <a:hlinkClick r:id="rId5"/>
              </a:rPr>
              <a:t>gabrielerastenyte@gmail.com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Galina </a:t>
            </a:r>
            <a:r>
              <a:rPr lang="en-US" sz="2000" noProof="1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Savinien</a:t>
            </a:r>
            <a:r>
              <a:rPr lang="lt-LT" sz="20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ė</a:t>
            </a:r>
            <a:r>
              <a:rPr lang="lt-LT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lt-LT" sz="2000" noProof="1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el</a:t>
            </a:r>
            <a:r>
              <a:rPr lang="lt-LT" sz="20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lang="lt-LT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paštas – </a:t>
            </a:r>
            <a:r>
              <a:rPr lang="lt-LT" sz="20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  <a:hlinkClick r:id="rId6"/>
              </a:rPr>
              <a:t>galsaviniene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  <a:hlinkClick r:id="rId6"/>
              </a:rPr>
              <a:t>@gmail.com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000" noProof="1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Raimonda Svirskien</a:t>
            </a:r>
            <a:r>
              <a:rPr lang="lt-LT" sz="20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ė</a:t>
            </a:r>
            <a:r>
              <a:rPr lang="lt-LT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lt-LT" sz="2000" noProof="1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el</a:t>
            </a:r>
            <a:r>
              <a:rPr lang="lt-LT" sz="20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lang="lt-LT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paštas – </a:t>
            </a:r>
            <a:r>
              <a:rPr lang="lt-LT" sz="20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  <a:hlinkClick r:id="rId7"/>
              </a:rPr>
              <a:t>romeo.raima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  <a:hlinkClick r:id="rId7"/>
              </a:rPr>
              <a:t>@gmail.com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000" noProof="1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Migl</a:t>
            </a:r>
            <a:r>
              <a:rPr lang="lt-LT" sz="20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ė </a:t>
            </a:r>
            <a:r>
              <a:rPr lang="lt-LT" sz="2000" noProof="1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Uleckienė</a:t>
            </a:r>
            <a:r>
              <a:rPr lang="lt-LT" sz="20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lt-LT" sz="2000" noProof="1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el</a:t>
            </a:r>
            <a:r>
              <a:rPr lang="lt-LT" sz="20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lang="lt-LT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paštas – </a:t>
            </a:r>
            <a:r>
              <a:rPr lang="lt-LT" sz="20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  <a:hlinkClick r:id="rId8"/>
              </a:rPr>
              <a:t>migle.cicenaite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  <a:hlinkClick r:id="rId8"/>
              </a:rPr>
              <a:t>@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  <a:hlinkClick r:id="rId8"/>
              </a:rPr>
              <a:t>gmail.com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25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96020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162</Words>
  <Application>Microsoft Office PowerPoint</Application>
  <PresentationFormat>Demonstracija ekrane (4:3)</PresentationFormat>
  <Paragraphs>28</Paragraphs>
  <Slides>8</Slides>
  <Notes>1</Notes>
  <HiddenSlides>0</HiddenSlides>
  <MMClips>1</MMClips>
  <ScaleCrop>false</ScaleCrop>
  <HeadingPairs>
    <vt:vector size="8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Įdėtosios OLE paslaugos</vt:lpstr>
      </vt:variant>
      <vt:variant>
        <vt:i4>1</vt:i4>
      </vt:variant>
      <vt:variant>
        <vt:lpstr>Skaidrių pavadinimai</vt:lpstr>
      </vt:variant>
      <vt:variant>
        <vt:i4>8</vt:i4>
      </vt:variant>
    </vt:vector>
  </HeadingPairs>
  <TitlesOfParts>
    <vt:vector size="14" baseType="lpstr">
      <vt:lpstr>Arial</vt:lpstr>
      <vt:lpstr>Calibri</vt:lpstr>
      <vt:lpstr>Lucida Handwriting</vt:lpstr>
      <vt:lpstr>Times New Roman</vt:lpstr>
      <vt:lpstr>Office tema</vt:lpstr>
      <vt:lpstr>Paketų programos apvalkalo objektas</vt:lpstr>
      <vt:lpstr>SOLFEDŽIO 7 klasė pamoka Nr. 8  D7 ir apvertimai </vt:lpstr>
      <vt:lpstr>Septakordas – septimos apimties akordas, sudarytas iš keturių tercijomis išdėstytų garsų. D7 – dominantseptakordas sudaromas nuo V dermės laipsnio (5 garso gamoje):   </vt:lpstr>
      <vt:lpstr>      D7 ir jo apvertimai (C-dur):      D7 – dominantseptakordas D65 – dominantkvintsekstakordas D43 – dominantterckvartakordas D2 - dominantsekundakordas </vt:lpstr>
      <vt:lpstr>  Visus D7 ir jo apvertimų akordų laipsnius (garsus) reikia išspręsti į tonikos kvintakordo (trigarsio) laipsnius (garsus), todėl reikia žinoti, kaip  nepastovūs gamos laipsniai sprendžiami į  pastoviuosius,  t.y. į  I, III, V laipsnius  (pvz. C-dur gamoje):     </vt:lpstr>
      <vt:lpstr>Tačiau: D7 akorde esantis penktas gamos laipsnis (pastovusis gamos laipsnis) yra sprendžiamas į tonikos kvintakordo (trigarsio) pirmą laipsnį, o D7 apvertimuose – perrašomas šalia ( pvz. C-dur tonacijoje):    </vt:lpstr>
      <vt:lpstr>Pasižiūrėkite D7 ir jo apvertimus bei šių akordų sprendimus į toniką G-dur ir  e-moll tonacijose:    </vt:lpstr>
      <vt:lpstr>         Pasolfedžiuokite V.A.Mocarto populiaraus kūrinio „Serenada“ ištrauką G-dur tonacijoje ir atpažinkite melodijoje D7:         </vt:lpstr>
      <vt:lpstr>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SOLFEDŽIO 7 klasė pamoka Nr. 8  D7 ir apvertimai</dc:title>
  <dc:creator>Admin</dc:creator>
  <cp:lastModifiedBy>User</cp:lastModifiedBy>
  <cp:revision>18</cp:revision>
  <dcterms:created xsi:type="dcterms:W3CDTF">2020-04-22T19:09:30Z</dcterms:created>
  <dcterms:modified xsi:type="dcterms:W3CDTF">2020-04-26T20:36:20Z</dcterms:modified>
</cp:coreProperties>
</file>