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727-8891-4A8C-9A13-0F04887791D7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1C94-6921-4FF2-9F62-2B765E08A8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932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727-8891-4A8C-9A13-0F04887791D7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1C94-6921-4FF2-9F62-2B765E08A8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287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727-8891-4A8C-9A13-0F04887791D7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1C94-6921-4FF2-9F62-2B765E08A8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198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727-8891-4A8C-9A13-0F04887791D7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1C94-6921-4FF2-9F62-2B765E08A8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546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727-8891-4A8C-9A13-0F04887791D7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1C94-6921-4FF2-9F62-2B765E08A8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851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727-8891-4A8C-9A13-0F04887791D7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1C94-6921-4FF2-9F62-2B765E08A8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76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727-8891-4A8C-9A13-0F04887791D7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1C94-6921-4FF2-9F62-2B765E08A8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13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727-8891-4A8C-9A13-0F04887791D7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1C94-6921-4FF2-9F62-2B765E08A8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88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727-8891-4A8C-9A13-0F04887791D7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1C94-6921-4FF2-9F62-2B765E08A8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583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727-8891-4A8C-9A13-0F04887791D7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1C94-6921-4FF2-9F62-2B765E08A8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8702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727-8891-4A8C-9A13-0F04887791D7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1C94-6921-4FF2-9F62-2B765E08A8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738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B727-8891-4A8C-9A13-0F04887791D7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B1C94-6921-4FF2-9F62-2B765E08A80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474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WAV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WAV"/><Relationship Id="rId7" Type="http://schemas.openxmlformats.org/officeDocument/2006/relationships/image" Target="../media/image10.png"/><Relationship Id="rId2" Type="http://schemas.microsoft.com/office/2007/relationships/media" Target="../media/media2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7.wmf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jolanta4ka@yahoo.com" TargetMode="External"/><Relationship Id="rId7" Type="http://schemas.openxmlformats.org/officeDocument/2006/relationships/hyperlink" Target="mailto:migle.cicenaite@gmail.com" TargetMode="External"/><Relationship Id="rId2" Type="http://schemas.openxmlformats.org/officeDocument/2006/relationships/hyperlink" Target="mailto:ruta.bernatonyte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omeo.raima@gmail.com" TargetMode="External"/><Relationship Id="rId5" Type="http://schemas.openxmlformats.org/officeDocument/2006/relationships/hyperlink" Target="mailto:galsaviniene@gmail.com" TargetMode="External"/><Relationship Id="rId4" Type="http://schemas.openxmlformats.org/officeDocument/2006/relationships/hyperlink" Target="mailto:gabrielerastenyte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rmAutofit fontScale="90000"/>
          </a:bodyPr>
          <a:lstStyle/>
          <a:p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3200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SOLFED</a:t>
            </a:r>
            <a: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ŽIO</a:t>
            </a:r>
            <a:b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II klasė</a:t>
            </a:r>
            <a:b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Ritmo diktantas </a:t>
            </a:r>
            <a:r>
              <a:rPr kumimoji="0" lang="lt-LT" sz="3200" b="0" i="0" u="none" strike="noStrike" kern="0" cap="none" spc="0" normalizeH="0" baseline="0" noProof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Nr</a:t>
            </a:r>
            <a: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.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4</a:t>
            </a:r>
            <a: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Melodinis diktantas </a:t>
            </a:r>
            <a:r>
              <a:rPr kumimoji="0" lang="lt-LT" sz="3200" b="0" i="0" u="none" strike="noStrike" kern="0" cap="none" spc="0" normalizeH="0" baseline="0" noProof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Nr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.4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5940152" y="3886200"/>
            <a:ext cx="3024336" cy="2063080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spcAft>
                <a:spcPct val="0"/>
              </a:spcAft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eaLnBrk="0" fontAlgn="base" hangingPunct="0">
              <a:spcAft>
                <a:spcPct val="0"/>
              </a:spcAft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eaLnBrk="0" fontAlgn="base" hangingPunct="0">
              <a:spcAft>
                <a:spcPct val="0"/>
              </a:spcAft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eaLnBrk="0" fontAlgn="base" hangingPunct="0">
              <a:spcAft>
                <a:spcPct val="0"/>
              </a:spcAft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Vilniaus Algirdo muzikos mokykla</a:t>
            </a:r>
          </a:p>
          <a:p>
            <a:pPr lvl="0" eaLnBrk="0" fontAlgn="base" hangingPunct="0">
              <a:spcAft>
                <a:spcPct val="0"/>
              </a:spcAft>
            </a:pP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Muzikos teorijos metodinė grupė</a:t>
            </a:r>
          </a:p>
          <a:p>
            <a:pPr lvl="0" eaLnBrk="0" fontAlgn="base" hangingPunct="0">
              <a:spcAft>
                <a:spcPct val="0"/>
              </a:spcAft>
            </a:pP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Mokytoja ekspertė Rūta </a:t>
            </a:r>
            <a:r>
              <a:rPr kumimoji="0" lang="lt-LT" sz="1400" b="0" i="0" u="none" strike="noStrike" kern="0" cap="none" spc="0" normalizeH="0" baseline="0" noProof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Bernatonytė</a:t>
            </a:r>
          </a:p>
          <a:p>
            <a:pPr lvl="0" eaLnBrk="0" fontAlgn="base" hangingPunct="0">
              <a:spcAft>
                <a:spcPct val="0"/>
              </a:spcAft>
            </a:pP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Vilnius</a:t>
            </a:r>
          </a:p>
          <a:p>
            <a:pPr lvl="0" eaLnBrk="0" fontAlgn="base" hangingPunct="0">
              <a:spcAft>
                <a:spcPct val="0"/>
              </a:spcAft>
            </a:pP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502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640960" cy="3456384"/>
          </a:xfrm>
        </p:spPr>
        <p:txBody>
          <a:bodyPr/>
          <a:lstStyle/>
          <a:p>
            <a:r>
              <a:rPr lang="lt-LT" sz="2400" dirty="0">
                <a:solidFill>
                  <a:srgbClr val="002060"/>
                </a:solidFill>
              </a:rPr>
              <a:t>Paklausykite garso įrašą ir užrašykite 4 taktų ritmo diktantą. Diktante, be ketvirtinių ir </a:t>
            </a:r>
            <a:r>
              <a:rPr lang="lt-LT" sz="2400" noProof="1">
                <a:solidFill>
                  <a:srgbClr val="002060"/>
                </a:solidFill>
              </a:rPr>
              <a:t>aštuntinių</a:t>
            </a:r>
            <a:r>
              <a:rPr lang="lt-LT" sz="2400" dirty="0">
                <a:solidFill>
                  <a:srgbClr val="002060"/>
                </a:solidFill>
              </a:rPr>
              <a:t> </a:t>
            </a:r>
            <a:r>
              <a:rPr lang="lt-LT" sz="2400" dirty="0" smtClean="0">
                <a:solidFill>
                  <a:srgbClr val="002060"/>
                </a:solidFill>
              </a:rPr>
              <a:t>natų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lt-LT" sz="2400" dirty="0" smtClean="0">
                <a:solidFill>
                  <a:srgbClr val="002060"/>
                </a:solidFill>
              </a:rPr>
              <a:t> </a:t>
            </a:r>
            <a:r>
              <a:rPr lang="lt-LT" sz="2400" dirty="0">
                <a:solidFill>
                  <a:srgbClr val="002060"/>
                </a:solidFill>
              </a:rPr>
              <a:t>dar girdėsite </a:t>
            </a:r>
            <a:r>
              <a:rPr lang="lt-LT" sz="2400" dirty="0" smtClean="0">
                <a:solidFill>
                  <a:srgbClr val="002060"/>
                </a:solidFill>
              </a:rPr>
              <a:t>išmoktą </a:t>
            </a:r>
            <a:r>
              <a:rPr lang="lt-LT" sz="2400" dirty="0">
                <a:solidFill>
                  <a:srgbClr val="002060"/>
                </a:solidFill>
              </a:rPr>
              <a:t>ankstesnėse pamokose ritmo </a:t>
            </a:r>
            <a:r>
              <a:rPr lang="lt-LT" sz="2400" dirty="0" smtClean="0">
                <a:solidFill>
                  <a:srgbClr val="002060"/>
                </a:solidFill>
              </a:rPr>
              <a:t>grupę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U</a:t>
            </a:r>
            <a:r>
              <a:rPr lang="lt-LT" sz="2400" noProof="1">
                <a:solidFill>
                  <a:srgbClr val="0070C0"/>
                </a:solidFill>
              </a:rPr>
              <a:t>žsirašykite</a:t>
            </a:r>
            <a:r>
              <a:rPr lang="lt-LT" sz="2400" dirty="0">
                <a:solidFill>
                  <a:srgbClr val="0070C0"/>
                </a:solidFill>
              </a:rPr>
              <a:t>          metrą, pasižymėkite keturis taktus ir  </a:t>
            </a:r>
            <a:r>
              <a:rPr lang="en-US" sz="2400" noProof="1">
                <a:solidFill>
                  <a:srgbClr val="0070C0"/>
                </a:solidFill>
              </a:rPr>
              <a:t>para</a:t>
            </a:r>
            <a:r>
              <a:rPr lang="lt-LT" sz="2400" noProof="1">
                <a:solidFill>
                  <a:srgbClr val="0070C0"/>
                </a:solidFill>
              </a:rPr>
              <a:t>šykite</a:t>
            </a:r>
            <a:r>
              <a:rPr lang="lt-LT" sz="2400" dirty="0">
                <a:solidFill>
                  <a:srgbClr val="0070C0"/>
                </a:solidFill>
              </a:rPr>
              <a:t> diktantą.</a:t>
            </a:r>
            <a:endParaRPr lang="lt-LT" dirty="0">
              <a:solidFill>
                <a:srgbClr val="0070C0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6768752" cy="1872208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lt-LT" sz="1500" b="1" kern="0" dirty="0">
                <a:solidFill>
                  <a:srgbClr val="7030A0"/>
                </a:solidFill>
                <a:latin typeface="Arial"/>
                <a:cs typeface="Arial"/>
              </a:rPr>
              <a:t>Paspauskite  </a:t>
            </a:r>
            <a:r>
              <a:rPr lang="en-US" sz="1500" b="1" kern="0" noProof="1">
                <a:solidFill>
                  <a:srgbClr val="7030A0"/>
                </a:solidFill>
                <a:latin typeface="Arial"/>
                <a:cs typeface="Arial"/>
              </a:rPr>
              <a:t>ku</a:t>
            </a:r>
            <a:r>
              <a:rPr lang="lt-LT" sz="1500" b="1" kern="0" noProof="1">
                <a:solidFill>
                  <a:srgbClr val="7030A0"/>
                </a:solidFill>
                <a:latin typeface="Arial"/>
                <a:cs typeface="Arial"/>
              </a:rPr>
              <a:t>rią</a:t>
            </a:r>
            <a:r>
              <a:rPr lang="lt-LT" sz="1500" b="1" kern="0" dirty="0">
                <a:solidFill>
                  <a:srgbClr val="7030A0"/>
                </a:solidFill>
                <a:latin typeface="Arial"/>
                <a:cs typeface="Arial"/>
              </a:rPr>
              <a:t> nors nuorodą</a:t>
            </a:r>
            <a:r>
              <a:rPr lang="en-US" sz="1500" b="1" kern="0" dirty="0">
                <a:solidFill>
                  <a:srgbClr val="7030A0"/>
                </a:solidFill>
                <a:latin typeface="Arial"/>
                <a:cs typeface="Arial"/>
              </a:rPr>
              <a:t>,</a:t>
            </a:r>
            <a:r>
              <a:rPr lang="lt-LT" sz="1500" b="1" kern="0" dirty="0">
                <a:solidFill>
                  <a:srgbClr val="7030A0"/>
                </a:solidFill>
                <a:latin typeface="Arial"/>
                <a:cs typeface="Arial"/>
              </a:rPr>
              <a:t> klausykite, rašykite:</a:t>
            </a:r>
          </a:p>
          <a:p>
            <a:endParaRPr lang="lt-LT" dirty="0"/>
          </a:p>
        </p:txBody>
      </p:sp>
      <p:pic>
        <p:nvPicPr>
          <p:cNvPr id="1026" name="Picture 2" descr="C:\Users\Admin\Desktop\Nuotolines pamokos\pointo fonai\klausyri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893" y="36450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41734"/>
            <a:ext cx="1110077" cy="75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39663"/>
            <a:ext cx="2254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itminis Nr.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8928" y="4941168"/>
            <a:ext cx="609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</p:pic>
      <p:graphicFrame>
        <p:nvGraphicFramePr>
          <p:cNvPr id="6" name="Objektas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97059"/>
              </p:ext>
            </p:extLst>
          </p:nvPr>
        </p:nvGraphicFramePr>
        <p:xfrm>
          <a:off x="3779912" y="4903068"/>
          <a:ext cx="1498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ketų programos apvalkalo objektas" showAsIcon="1" r:id="rId9" imgW="1499040" imgH="685800" progId="Package">
                  <p:embed/>
                </p:oleObj>
              </mc:Choice>
              <mc:Fallback>
                <p:oleObj name="Paketų programos apvalkalo objektas" showAsIcon="1" r:id="rId9" imgW="14990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79912" y="4903068"/>
                        <a:ext cx="1498600" cy="685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90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384375"/>
          </a:xfrm>
        </p:spPr>
        <p:txBody>
          <a:bodyPr/>
          <a:lstStyle/>
          <a:p>
            <a:r>
              <a:rPr lang="lt-LT" sz="2200" dirty="0">
                <a:solidFill>
                  <a:srgbClr val="002060"/>
                </a:solidFill>
              </a:rPr>
              <a:t>Paklausykite garso įrašą ir užrašykite 4 taktų melodinį diktantą </a:t>
            </a:r>
            <a:br>
              <a:rPr lang="lt-LT" sz="2200" dirty="0">
                <a:solidFill>
                  <a:srgbClr val="002060"/>
                </a:solidFill>
              </a:rPr>
            </a:br>
            <a:r>
              <a:rPr lang="lt-LT" sz="2200" dirty="0" smtClean="0">
                <a:solidFill>
                  <a:srgbClr val="002060"/>
                </a:solidFill>
              </a:rPr>
              <a:t>d</a:t>
            </a:r>
            <a:r>
              <a:rPr lang="lt-LT" sz="2200" noProof="1" smtClean="0">
                <a:solidFill>
                  <a:srgbClr val="002060"/>
                </a:solidFill>
              </a:rPr>
              <a:t>-moll</a:t>
            </a:r>
            <a:r>
              <a:rPr lang="lt-LT" sz="2200" dirty="0" smtClean="0">
                <a:solidFill>
                  <a:srgbClr val="002060"/>
                </a:solidFill>
              </a:rPr>
              <a:t>  harmoniniame minore.</a:t>
            </a:r>
            <a:r>
              <a:rPr lang="lt-LT" sz="2200" dirty="0">
                <a:solidFill>
                  <a:srgbClr val="002060"/>
                </a:solidFill>
              </a:rPr>
              <a:t/>
            </a:r>
            <a:br>
              <a:rPr lang="lt-LT" sz="2200" dirty="0">
                <a:solidFill>
                  <a:srgbClr val="002060"/>
                </a:solidFill>
              </a:rPr>
            </a:br>
            <a:r>
              <a:rPr lang="lt-LT" sz="2200" dirty="0">
                <a:solidFill>
                  <a:srgbClr val="7030A0"/>
                </a:solidFill>
              </a:rPr>
              <a:t>Prisiminkime </a:t>
            </a:r>
            <a:r>
              <a:rPr lang="lt-LT" sz="2200" noProof="1" smtClean="0">
                <a:solidFill>
                  <a:srgbClr val="7030A0"/>
                </a:solidFill>
              </a:rPr>
              <a:t>d-moll ( re minoro)</a:t>
            </a:r>
            <a:r>
              <a:rPr lang="lt-LT" sz="2200" dirty="0" smtClean="0">
                <a:solidFill>
                  <a:srgbClr val="7030A0"/>
                </a:solidFill>
              </a:rPr>
              <a:t> harmoninę gamą.</a:t>
            </a:r>
            <a:br>
              <a:rPr lang="lt-LT" sz="2200" dirty="0" smtClean="0">
                <a:solidFill>
                  <a:srgbClr val="7030A0"/>
                </a:solidFill>
              </a:rPr>
            </a:br>
            <a:r>
              <a:rPr lang="lt-LT" sz="2200" dirty="0" smtClean="0">
                <a:solidFill>
                  <a:srgbClr val="7030A0"/>
                </a:solidFill>
              </a:rPr>
              <a:t>Harmoniniame minore gamoje </a:t>
            </a:r>
            <a:r>
              <a:rPr lang="lt-LT" sz="2200" u="sng" dirty="0" smtClean="0">
                <a:solidFill>
                  <a:srgbClr val="7030A0"/>
                </a:solidFill>
              </a:rPr>
              <a:t>aukštiname septintą garsą</a:t>
            </a:r>
            <a:r>
              <a:rPr lang="lt-LT" sz="2200" dirty="0" smtClean="0">
                <a:solidFill>
                  <a:srgbClr val="7030A0"/>
                </a:solidFill>
              </a:rPr>
              <a:t>:</a:t>
            </a:r>
            <a:r>
              <a:rPr lang="lt-LT" sz="2200" dirty="0">
                <a:solidFill>
                  <a:srgbClr val="7030A0"/>
                </a:solidFill>
              </a:rPr>
              <a:t/>
            </a:r>
            <a:br>
              <a:rPr lang="lt-LT" sz="2200" dirty="0">
                <a:solidFill>
                  <a:srgbClr val="7030A0"/>
                </a:solidFill>
              </a:rPr>
            </a:br>
            <a:r>
              <a:rPr lang="lt-LT" sz="2200" dirty="0" smtClean="0">
                <a:solidFill>
                  <a:srgbClr val="7030A0"/>
                </a:solidFill>
              </a:rPr>
              <a:t/>
            </a:r>
            <a:br>
              <a:rPr lang="lt-LT" sz="2200" dirty="0" smtClean="0">
                <a:solidFill>
                  <a:srgbClr val="7030A0"/>
                </a:solidFill>
              </a:rPr>
            </a:br>
            <a:r>
              <a:rPr lang="lt-LT" sz="2200" dirty="0">
                <a:solidFill>
                  <a:srgbClr val="7030A0"/>
                </a:solidFill>
              </a:rPr>
              <a:t/>
            </a:r>
            <a:br>
              <a:rPr lang="lt-LT" sz="2200" dirty="0">
                <a:solidFill>
                  <a:srgbClr val="7030A0"/>
                </a:solidFill>
              </a:rPr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07504" y="3832240"/>
            <a:ext cx="7664896" cy="2333064"/>
          </a:xfrm>
        </p:spPr>
        <p:txBody>
          <a:bodyPr>
            <a:normAutofit/>
          </a:bodyPr>
          <a:lstStyle/>
          <a:p>
            <a:r>
              <a:rPr lang="lt-LT" sz="2000" dirty="0" smtClean="0">
                <a:solidFill>
                  <a:srgbClr val="0070C0"/>
                </a:solidFill>
              </a:rPr>
              <a:t>Užsirašykite smuiko raktą, si bemolį,          metrą, pasižymėkite 4 taktus, klausykite ir rašykite diktantą (diktanto pradžioje girdėsite </a:t>
            </a:r>
            <a:r>
              <a:rPr lang="lt-LT" sz="2000" noProof="1" smtClean="0">
                <a:solidFill>
                  <a:srgbClr val="0070C0"/>
                </a:solidFill>
              </a:rPr>
              <a:t>tonikos</a:t>
            </a:r>
            <a:r>
              <a:rPr lang="lt-LT" sz="2000" dirty="0" smtClean="0">
                <a:solidFill>
                  <a:srgbClr val="0070C0"/>
                </a:solidFill>
              </a:rPr>
              <a:t> </a:t>
            </a:r>
            <a:r>
              <a:rPr lang="lt-LT" sz="2000" noProof="1" smtClean="0">
                <a:solidFill>
                  <a:srgbClr val="0070C0"/>
                </a:solidFill>
              </a:rPr>
              <a:t>trigarsį</a:t>
            </a:r>
            <a:r>
              <a:rPr lang="lt-LT" sz="2000" dirty="0" smtClean="0">
                <a:solidFill>
                  <a:srgbClr val="0070C0"/>
                </a:solidFill>
              </a:rPr>
              <a:t> </a:t>
            </a:r>
            <a:r>
              <a:rPr lang="lt-LT" sz="2000" noProof="1" smtClean="0">
                <a:solidFill>
                  <a:srgbClr val="0070C0"/>
                </a:solidFill>
              </a:rPr>
              <a:t>re-fa-la</a:t>
            </a:r>
            <a:r>
              <a:rPr lang="lt-LT" sz="2000" dirty="0" smtClean="0">
                <a:solidFill>
                  <a:srgbClr val="0070C0"/>
                </a:solidFill>
              </a:rPr>
              <a:t>):</a:t>
            </a:r>
          </a:p>
          <a:p>
            <a:endParaRPr lang="lt-LT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Mokyklos dokumentai\PAVEIKSLIUKAI\naty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82" y="4863711"/>
            <a:ext cx="14954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4"/>
          <p:cNvPicPr/>
          <p:nvPr/>
        </p:nvPicPr>
        <p:blipFill>
          <a:blip r:embed="rId6"/>
          <a:stretch>
            <a:fillRect/>
          </a:stretch>
        </p:blipFill>
        <p:spPr>
          <a:xfrm>
            <a:off x="971599" y="2348880"/>
            <a:ext cx="7472089" cy="14833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89" y="3732375"/>
            <a:ext cx="2254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diktantas d-moll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79712" y="4897281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</p:pic>
      <p:graphicFrame>
        <p:nvGraphicFramePr>
          <p:cNvPr id="6" name="Objektas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86144"/>
              </p:ext>
            </p:extLst>
          </p:nvPr>
        </p:nvGraphicFramePr>
        <p:xfrm>
          <a:off x="4180656" y="4863711"/>
          <a:ext cx="1854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aketų programos apvalkalo objektas" showAsIcon="1" r:id="rId9" imgW="1854720" imgH="685800" progId="Package">
                  <p:embed/>
                </p:oleObj>
              </mc:Choice>
              <mc:Fallback>
                <p:oleObj name="Paketų programos apvalkalo objektas" showAsIcon="1" r:id="rId9" imgW="18547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80656" y="4863711"/>
                        <a:ext cx="1854200" cy="6858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3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7272808" cy="5184577"/>
          </a:xfrm>
        </p:spPr>
        <p:txBody>
          <a:bodyPr/>
          <a:lstStyle/>
          <a:p>
            <a:r>
              <a:rPr lang="lt-LT" sz="2300" dirty="0">
                <a:solidFill>
                  <a:srgbClr val="7030A0"/>
                </a:solidFill>
              </a:rPr>
              <a:t>Atliktus diktantus </a:t>
            </a:r>
            <a:r>
              <a:rPr lang="lt-LT" sz="2300" u="sng" dirty="0">
                <a:solidFill>
                  <a:srgbClr val="7030A0"/>
                </a:solidFill>
              </a:rPr>
              <a:t>siųskite savo solfedžio </a:t>
            </a:r>
            <a:r>
              <a:rPr lang="lt-LT" sz="2300" u="sng" noProof="1">
                <a:solidFill>
                  <a:srgbClr val="7030A0"/>
                </a:solidFill>
              </a:rPr>
              <a:t>mokytoj</a:t>
            </a:r>
            <a:r>
              <a:rPr lang="en-US" sz="2300" u="sng" dirty="0">
                <a:solidFill>
                  <a:srgbClr val="7030A0"/>
                </a:solidFill>
              </a:rPr>
              <a:t>o</a:t>
            </a:r>
            <a:r>
              <a:rPr lang="lt-LT" sz="2300" u="sng" noProof="1">
                <a:solidFill>
                  <a:srgbClr val="7030A0"/>
                </a:solidFill>
              </a:rPr>
              <a:t>ms</a:t>
            </a:r>
            <a:r>
              <a:rPr lang="lt-LT" sz="2300" u="sng" dirty="0">
                <a:solidFill>
                  <a:srgbClr val="7030A0"/>
                </a:solidFill>
              </a:rPr>
              <a:t> </a:t>
            </a:r>
            <a:r>
              <a:rPr lang="en-US" sz="2300" u="sng" dirty="0">
                <a:solidFill>
                  <a:srgbClr val="7030A0"/>
                </a:solidFill>
              </a:rPr>
              <a:t/>
            </a:r>
            <a:br>
              <a:rPr lang="en-US" sz="2300" u="sng" dirty="0">
                <a:solidFill>
                  <a:srgbClr val="7030A0"/>
                </a:solidFill>
              </a:rPr>
            </a:br>
            <a:r>
              <a:rPr lang="lt-LT" sz="2300" dirty="0">
                <a:solidFill>
                  <a:srgbClr val="7030A0"/>
                </a:solidFill>
              </a:rPr>
              <a:t>elektroniniu paštu</a:t>
            </a:r>
            <a:r>
              <a:rPr lang="en-US" sz="2300" dirty="0">
                <a:solidFill>
                  <a:srgbClr val="7030A0"/>
                </a:solidFill>
              </a:rPr>
              <a:t>.</a:t>
            </a:r>
            <a:br>
              <a:rPr lang="en-US" sz="2300" dirty="0">
                <a:solidFill>
                  <a:srgbClr val="7030A0"/>
                </a:solidFill>
              </a:rPr>
            </a:br>
            <a:r>
              <a:rPr lang="lt-LT" sz="2300" dirty="0">
                <a:solidFill>
                  <a:srgbClr val="7030A0"/>
                </a:solidFill>
              </a:rPr>
              <a:t/>
            </a:r>
            <a:br>
              <a:rPr lang="lt-LT" sz="2300" dirty="0">
                <a:solidFill>
                  <a:srgbClr val="7030A0"/>
                </a:solidFill>
              </a:rPr>
            </a:br>
            <a:r>
              <a:rPr lang="lt-LT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Solfedžio dalyko mokytojos: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lt-LT" sz="18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ūta Bernatonytė, el. </a:t>
            </a:r>
            <a:r>
              <a:rPr lang="lt-LT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paštas </a:t>
            </a:r>
            <a:r>
              <a:rPr lang="lt-LT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ruta.bernatonyte@gmail.com</a:t>
            </a:r>
            <a:r>
              <a:rPr lang="en-US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Jolanta </a:t>
            </a:r>
            <a:r>
              <a:rPr lang="lt-LT" sz="18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Grinevič</a:t>
            </a:r>
            <a:r>
              <a:rPr lang="en-US" sz="18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-Tankeliun</a:t>
            </a:r>
            <a:r>
              <a:rPr lang="lt-LT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18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lt-LT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paštas – </a:t>
            </a:r>
            <a:r>
              <a:rPr lang="lt-LT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jolanta4ka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@yahoo.com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Gabriel</a:t>
            </a:r>
            <a:r>
              <a:rPr lang="lt-LT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ė </a:t>
            </a:r>
            <a:r>
              <a:rPr lang="lt-LT" sz="18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Rastenytė-Mališauskienė, el</a:t>
            </a:r>
            <a:r>
              <a:rPr lang="lt-LT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paštas –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gabrielerastenyte@gmail.com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Galina </a:t>
            </a:r>
            <a:r>
              <a:rPr lang="en-US" sz="18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Savinien</a:t>
            </a:r>
            <a:r>
              <a:rPr lang="lt-LT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ė, </a:t>
            </a:r>
            <a:r>
              <a:rPr lang="lt-LT" sz="18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lt-LT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paštas – </a:t>
            </a:r>
            <a:r>
              <a:rPr lang="lt-LT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galsaviniene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@gmail.com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Raimonda Svirskien</a:t>
            </a:r>
            <a:r>
              <a:rPr lang="lt-LT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ė, </a:t>
            </a:r>
            <a:r>
              <a:rPr lang="lt-LT" sz="18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lt-LT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paštas – </a:t>
            </a:r>
            <a:r>
              <a:rPr lang="lt-LT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romeo.raima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@gmail.com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Migl</a:t>
            </a:r>
            <a:r>
              <a:rPr lang="lt-LT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ė </a:t>
            </a:r>
            <a:r>
              <a:rPr lang="lt-LT" sz="18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Uleckienė</a:t>
            </a:r>
            <a:r>
              <a:rPr lang="lt-LT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18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lt-LT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paštas – </a:t>
            </a:r>
            <a:r>
              <a:rPr lang="lt-LT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migle.cicenaite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@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gmail.com</a:t>
            </a:r>
            <a:endParaRPr lang="lt-LT" dirty="0"/>
          </a:p>
        </p:txBody>
      </p:sp>
      <p:pic>
        <p:nvPicPr>
          <p:cNvPr id="2050" name="Picture 2" descr="C:\Users\Admin\Desktop\Mokyklos dokumentai\PAVEIKSLIUKAI\natyt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75642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91</Words>
  <Application>Microsoft Office PowerPoint</Application>
  <PresentationFormat>Demonstracija ekrane (4:3)</PresentationFormat>
  <Paragraphs>15</Paragraphs>
  <Slides>4</Slides>
  <Notes>0</Notes>
  <HiddenSlides>0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2</vt:i4>
      </vt:variant>
      <vt:variant>
        <vt:lpstr>Skaidrių pavadinimai</vt:lpstr>
      </vt:variant>
      <vt:variant>
        <vt:i4>4</vt:i4>
      </vt:variant>
    </vt:vector>
  </HeadingPairs>
  <TitlesOfParts>
    <vt:vector size="7" baseType="lpstr">
      <vt:lpstr>Office tema</vt:lpstr>
      <vt:lpstr>Paketų programos apvalkalo objektas</vt:lpstr>
      <vt:lpstr>Paketas</vt:lpstr>
      <vt:lpstr>    SOLFEDŽIO II klasė  Ritmo diktantas Nr. 4 Melodinis diktantas Nr.4  </vt:lpstr>
      <vt:lpstr>Paklausykite garso įrašą ir užrašykite 4 taktų ritmo diktantą. Diktante, be ketvirtinių ir aštuntinių natų, dar girdėsite išmoktą ankstesnėse pamokose ritmo grupę   Užsirašykite          metrą, pasižymėkite keturis taktus ir  parašykite diktantą.</vt:lpstr>
      <vt:lpstr>Paklausykite garso įrašą ir užrašykite 4 taktų melodinį diktantą  d-moll  harmoniniame minore. Prisiminkime d-moll ( re minoro) harmoninę gamą. Harmoniniame minore gamoje aukštiname septintą garsą:   </vt:lpstr>
      <vt:lpstr>Atliktus diktantus siųskite savo solfedžio mokytojoms  elektroniniu paštu.  Solfedžio dalyko mokytojos: Rūta Bernatonytė, el. paštas – ruta.bernatonyte@gmail.com Jolanta Grinevič-Tankeliun, el. paštas – jolanta4ka@yahoo.com Gabrielė Rastenytė-Mališauskienė, el. paštas – gabrielerastenyte@gmail.com Galina Savinienė, el. paštas – galsaviniene@gmail.com Raimonda Svirskienė, el. paštas – romeo.raima@gmail.com Miglė Uleckienė, el. paštas – migle.cicenaite@gmail.com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Admin</dc:creator>
  <cp:lastModifiedBy>Admin</cp:lastModifiedBy>
  <cp:revision>9</cp:revision>
  <dcterms:created xsi:type="dcterms:W3CDTF">2020-05-04T20:46:04Z</dcterms:created>
  <dcterms:modified xsi:type="dcterms:W3CDTF">2020-05-05T15:11:41Z</dcterms:modified>
</cp:coreProperties>
</file>