
<file path=[Content_Types].xml><?xml version="1.0" encoding="utf-8"?>
<Types xmlns="http://schemas.openxmlformats.org/package/2006/content-types">
  <Default Extension="mp3" ContentType="audio/mpeg"/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46607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2042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36696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1154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6988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3789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3348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8566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182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1640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436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7614-59D6-4444-AAFA-17A6E98B4CFA}" type="datetimeFigureOut">
              <a:rPr lang="lt-LT" smtClean="0"/>
              <a:t>2020-05-05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0035E-73EA-4ECB-8C90-92954A6D77B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5091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mm.lt/wp-content/uploads/2020/05/Intervalai-akordai-7-kl.-nr.-2-medija_1.mp3" TargetMode="External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mm.lt/wp-content/uploads/2020/05/Intervalai-akordai-7-kl.-nr.-2-medija_2.mp3" TargetMode="External"/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jolanta4ka@yahoo.com" TargetMode="External"/><Relationship Id="rId7" Type="http://schemas.openxmlformats.org/officeDocument/2006/relationships/hyperlink" Target="mailto:migle.cicenaite@gmail.com" TargetMode="External"/><Relationship Id="rId2" Type="http://schemas.openxmlformats.org/officeDocument/2006/relationships/hyperlink" Target="mailto:ruta.bernatonyte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omeo.raima@gmail.com" TargetMode="External"/><Relationship Id="rId5" Type="http://schemas.openxmlformats.org/officeDocument/2006/relationships/hyperlink" Target="mailto:galsaviniene@gmail.com" TargetMode="External"/><Relationship Id="rId4" Type="http://schemas.openxmlformats.org/officeDocument/2006/relationships/hyperlink" Target="mailto:gabrielerastenyte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3600400"/>
          </a:xfrm>
        </p:spPr>
        <p:txBody>
          <a:bodyPr/>
          <a:lstStyle/>
          <a:p>
            <a:r>
              <a:rPr lang="lt-LT" sz="2200" b="1" dirty="0">
                <a:solidFill>
                  <a:srgbClr val="9BBB59">
                    <a:lumMod val="50000"/>
                  </a:srgbClr>
                </a:solidFill>
              </a:rPr>
              <a:t>SOLFEDŽIO</a:t>
            </a:r>
            <a:br>
              <a:rPr lang="lt-LT" sz="2200" b="1" dirty="0">
                <a:solidFill>
                  <a:srgbClr val="9BBB59">
                    <a:lumMod val="50000"/>
                  </a:srgbClr>
                </a:solidFill>
              </a:rPr>
            </a:br>
            <a:r>
              <a:rPr lang="en-US" sz="2200" b="1" dirty="0">
                <a:solidFill>
                  <a:srgbClr val="9BBB59">
                    <a:lumMod val="50000"/>
                  </a:srgbClr>
                </a:solidFill>
              </a:rPr>
              <a:t>PAKLAUSYKIME</a:t>
            </a:r>
            <a:br>
              <a:rPr lang="en-US" sz="2200" b="1" dirty="0">
                <a:solidFill>
                  <a:srgbClr val="9BBB59">
                    <a:lumMod val="50000"/>
                  </a:srgbClr>
                </a:solidFill>
              </a:rPr>
            </a:br>
            <a:r>
              <a:rPr lang="en-US" sz="2200" b="1" dirty="0">
                <a:solidFill>
                  <a:srgbClr val="9BBB59">
                    <a:lumMod val="50000"/>
                  </a:srgbClr>
                </a:solidFill>
              </a:rPr>
              <a:t>7 </a:t>
            </a:r>
            <a:r>
              <a:rPr lang="en-US" sz="2200" b="1" noProof="1">
                <a:solidFill>
                  <a:srgbClr val="9BBB59">
                    <a:lumMod val="50000"/>
                  </a:srgbClr>
                </a:solidFill>
              </a:rPr>
              <a:t>klas</a:t>
            </a:r>
            <a:r>
              <a:rPr lang="lt-LT" sz="2200" b="1" dirty="0">
                <a:solidFill>
                  <a:srgbClr val="9BBB59">
                    <a:lumMod val="50000"/>
                  </a:srgbClr>
                </a:solidFill>
              </a:rPr>
              <a:t>ė</a:t>
            </a:r>
            <a:br>
              <a:rPr lang="lt-LT" sz="2200" b="1" dirty="0">
                <a:solidFill>
                  <a:srgbClr val="9BBB59">
                    <a:lumMod val="50000"/>
                  </a:srgbClr>
                </a:solidFill>
              </a:rPr>
            </a:br>
            <a:r>
              <a:rPr lang="lt-LT" sz="2200" b="1" dirty="0">
                <a:solidFill>
                  <a:srgbClr val="9BBB59">
                    <a:lumMod val="50000"/>
                  </a:srgbClr>
                </a:solidFill>
              </a:rPr>
              <a:t>Užduotys </a:t>
            </a:r>
            <a:r>
              <a:rPr lang="lt-LT" sz="2200" b="1" noProof="1" smtClean="0">
                <a:solidFill>
                  <a:srgbClr val="9BBB59">
                    <a:lumMod val="50000"/>
                  </a:srgbClr>
                </a:solidFill>
              </a:rPr>
              <a:t>Nr.</a:t>
            </a:r>
            <a:r>
              <a:rPr lang="en-US" sz="2200" b="1" dirty="0" smtClean="0">
                <a:solidFill>
                  <a:srgbClr val="9BBB59">
                    <a:lumMod val="50000"/>
                  </a:srgbClr>
                </a:solidFill>
              </a:rPr>
              <a:t>2</a:t>
            </a:r>
            <a:r>
              <a:rPr lang="lt-LT" sz="2200" b="1" dirty="0">
                <a:solidFill>
                  <a:srgbClr val="9BBB59">
                    <a:lumMod val="50000"/>
                  </a:srgbClr>
                </a:solidFill>
              </a:rPr>
              <a:t/>
            </a:r>
            <a:br>
              <a:rPr lang="lt-LT" sz="2200" b="1" dirty="0">
                <a:solidFill>
                  <a:srgbClr val="9BBB59">
                    <a:lumMod val="50000"/>
                  </a:srgbClr>
                </a:solidFill>
              </a:rPr>
            </a:br>
            <a:r>
              <a:rPr lang="lt-LT" sz="2800" dirty="0">
                <a:solidFill>
                  <a:prstClr val="black"/>
                </a:solidFill>
              </a:rPr>
              <a:t/>
            </a:r>
            <a:br>
              <a:rPr lang="lt-LT" sz="2800" dirty="0">
                <a:solidFill>
                  <a:prstClr val="black"/>
                </a:solidFill>
              </a:rPr>
            </a:br>
            <a:r>
              <a:rPr lang="lt-LT" b="1" dirty="0">
                <a:solidFill>
                  <a:srgbClr val="00B050"/>
                </a:solidFill>
                <a:latin typeface="Algerian" pitchFamily="82" charset="0"/>
              </a:rPr>
              <a:t>INTERVALAI IR AKORDAI</a:t>
            </a:r>
            <a:endParaRPr lang="lt-LT" b="1" dirty="0">
              <a:solidFill>
                <a:srgbClr val="00B05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5796136" y="4797152"/>
            <a:ext cx="3347864" cy="1584176"/>
          </a:xfrm>
        </p:spPr>
        <p:txBody>
          <a:bodyPr>
            <a:normAutofit lnSpcReduction="10000"/>
          </a:bodyPr>
          <a:lstStyle/>
          <a:p>
            <a:pPr lvl="0" eaLnBrk="0" fontAlgn="base" hangingPunct="0">
              <a:spcAft>
                <a:spcPct val="0"/>
              </a:spcAft>
            </a:pPr>
            <a:endParaRPr kumimoji="0" 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endParaRPr lang="en-US" sz="1200" b="1" kern="0" dirty="0">
              <a:solidFill>
                <a:srgbClr val="002060"/>
              </a:solidFill>
              <a:latin typeface="Arial"/>
              <a:cs typeface="Arial"/>
            </a:endParaRPr>
          </a:p>
          <a:p>
            <a:pPr lvl="0" eaLnBrk="0" fontAlgn="base" hangingPunct="0">
              <a:spcAft>
                <a:spcPct val="0"/>
              </a:spcAft>
            </a:pPr>
            <a:r>
              <a:rPr kumimoji="0" 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lang="lt-LT" sz="1200" b="1" i="0" u="none" strike="noStrike" kern="0" cap="none" spc="0" normalizeH="0" baseline="0" noProof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ilniaus</a:t>
            </a:r>
            <a:r>
              <a:rPr kumimoji="0" lang="lt-L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Algirdo muzikos mokykla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Muzikos teorijos metodinė grupė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Mokytoja ekspertė Rūta </a:t>
            </a:r>
            <a:r>
              <a:rPr kumimoji="0" lang="lt-LT" sz="1200" b="1" i="0" u="none" strike="noStrike" kern="0" cap="none" spc="0" normalizeH="0" baseline="0" noProof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Bernatonytė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Vilnius</a:t>
            </a:r>
          </a:p>
          <a:p>
            <a:pPr lvl="0" eaLnBrk="0" fontAlgn="base" hangingPunct="0">
              <a:spcAft>
                <a:spcPct val="0"/>
              </a:spcAft>
            </a:pPr>
            <a:r>
              <a:rPr kumimoji="0" lang="lt-L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2020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3424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395536" y="980728"/>
            <a:ext cx="6336704" cy="3528392"/>
          </a:xfrm>
        </p:spPr>
        <p:txBody>
          <a:bodyPr>
            <a:normAutofit/>
          </a:bodyPr>
          <a:lstStyle/>
          <a:p>
            <a:r>
              <a:rPr lang="en-US" sz="2200" noProof="1" smtClean="0">
                <a:solidFill>
                  <a:srgbClr val="C00000"/>
                </a:solidFill>
              </a:rPr>
              <a:t/>
            </a:r>
            <a:br>
              <a:rPr lang="en-US" sz="2200" noProof="1" smtClean="0">
                <a:solidFill>
                  <a:srgbClr val="C00000"/>
                </a:solidFill>
              </a:rPr>
            </a:br>
            <a:r>
              <a:rPr lang="lt-LT" sz="2800" noProof="1" smtClean="0">
                <a:solidFill>
                  <a:srgbClr val="C00000"/>
                </a:solidFill>
              </a:rPr>
              <a:t>PAKLAUSYKITE PAPRASTŲJŲ INTERVALŲ</a:t>
            </a:r>
            <a:r>
              <a:rPr lang="en-US" sz="2200" noProof="1">
                <a:solidFill>
                  <a:srgbClr val="C00000"/>
                </a:solidFill>
              </a:rPr>
              <a:t/>
            </a:r>
            <a:br>
              <a:rPr lang="en-US" sz="2200" noProof="1">
                <a:solidFill>
                  <a:srgbClr val="C00000"/>
                </a:solidFill>
              </a:rPr>
            </a:br>
            <a:r>
              <a:rPr lang="en-US" sz="2200" noProof="1" smtClean="0">
                <a:solidFill>
                  <a:srgbClr val="C00000"/>
                </a:solidFill>
              </a:rPr>
              <a:t/>
            </a:r>
            <a:br>
              <a:rPr lang="en-US" sz="2200" noProof="1" smtClean="0">
                <a:solidFill>
                  <a:srgbClr val="C00000"/>
                </a:solidFill>
              </a:rPr>
            </a:br>
            <a:r>
              <a:rPr lang="lt-LT" sz="2200" noProof="1" smtClean="0">
                <a:solidFill>
                  <a:srgbClr val="C00000"/>
                </a:solidFill>
              </a:rPr>
              <a:t>Garso įraš</a:t>
            </a:r>
            <a:r>
              <a:rPr lang="en-US" sz="2200" noProof="1" smtClean="0">
                <a:solidFill>
                  <a:srgbClr val="C00000"/>
                </a:solidFill>
              </a:rPr>
              <a:t>e</a:t>
            </a:r>
            <a:r>
              <a:rPr lang="lt-LT" sz="2200" noProof="1" smtClean="0">
                <a:solidFill>
                  <a:srgbClr val="C00000"/>
                </a:solidFill>
              </a:rPr>
              <a:t> </a:t>
            </a:r>
            <a:r>
              <a:rPr lang="lt-LT" sz="2200" noProof="1">
                <a:solidFill>
                  <a:srgbClr val="C00000"/>
                </a:solidFill>
              </a:rPr>
              <a:t>girdėsite 10 paprastųjų intervalų, </a:t>
            </a:r>
            <a:br>
              <a:rPr lang="lt-LT" sz="2200" noProof="1">
                <a:solidFill>
                  <a:srgbClr val="C00000"/>
                </a:solidFill>
              </a:rPr>
            </a:br>
            <a:r>
              <a:rPr lang="lt-LT" sz="2200" noProof="1">
                <a:solidFill>
                  <a:srgbClr val="C00000"/>
                </a:solidFill>
              </a:rPr>
              <a:t>kuriuos  atspėję</a:t>
            </a:r>
            <a:r>
              <a:rPr lang="en-US" sz="2200" noProof="1">
                <a:solidFill>
                  <a:srgbClr val="C00000"/>
                </a:solidFill>
              </a:rPr>
              <a:t>,</a:t>
            </a:r>
            <a:r>
              <a:rPr lang="lt-LT" sz="2200" noProof="1">
                <a:solidFill>
                  <a:srgbClr val="C00000"/>
                </a:solidFill>
              </a:rPr>
              <a:t> įvardinkite jums žinomais žymėjimais </a:t>
            </a:r>
            <a:br>
              <a:rPr lang="lt-LT" sz="2200" noProof="1">
                <a:solidFill>
                  <a:srgbClr val="C00000"/>
                </a:solidFill>
              </a:rPr>
            </a:br>
            <a:r>
              <a:rPr lang="lt-LT" sz="2200" noProof="1">
                <a:solidFill>
                  <a:srgbClr val="C00000"/>
                </a:solidFill>
              </a:rPr>
              <a:t>(pvz. d.2, </a:t>
            </a:r>
            <a:r>
              <a:rPr lang="lt-LT" sz="2200" noProof="1" smtClean="0">
                <a:solidFill>
                  <a:srgbClr val="C00000"/>
                </a:solidFill>
              </a:rPr>
              <a:t>m.</a:t>
            </a:r>
            <a:r>
              <a:rPr lang="en-US" sz="2200" noProof="1" smtClean="0">
                <a:solidFill>
                  <a:srgbClr val="C00000"/>
                </a:solidFill>
              </a:rPr>
              <a:t>3</a:t>
            </a:r>
            <a:r>
              <a:rPr lang="lt-LT" sz="2200" noProof="1" smtClean="0">
                <a:solidFill>
                  <a:srgbClr val="C00000"/>
                </a:solidFill>
              </a:rPr>
              <a:t>, </a:t>
            </a:r>
            <a:r>
              <a:rPr lang="lt-LT" sz="2200" noProof="1">
                <a:solidFill>
                  <a:srgbClr val="C00000"/>
                </a:solidFill>
              </a:rPr>
              <a:t>gr.5 ir t.t</a:t>
            </a:r>
            <a:r>
              <a:rPr lang="lt-LT" sz="2200" noProof="1" smtClean="0">
                <a:solidFill>
                  <a:srgbClr val="C00000"/>
                </a:solidFill>
              </a:rPr>
              <a:t>.).</a:t>
            </a:r>
            <a:r>
              <a:rPr lang="en-US" sz="2200" noProof="1" smtClean="0">
                <a:solidFill>
                  <a:srgbClr val="C00000"/>
                </a:solidFill>
              </a:rPr>
              <a:t/>
            </a:r>
            <a:br>
              <a:rPr lang="en-US" sz="2200" noProof="1" smtClean="0">
                <a:solidFill>
                  <a:srgbClr val="C00000"/>
                </a:solidFill>
              </a:rPr>
            </a:br>
            <a:r>
              <a:rPr lang="en-US" sz="2200" noProof="1" smtClean="0">
                <a:solidFill>
                  <a:srgbClr val="C00000"/>
                </a:solidFill>
              </a:rPr>
              <a:t>Kiekvienas inte</a:t>
            </a:r>
            <a:r>
              <a:rPr lang="lt-LT" sz="2200" noProof="1">
                <a:solidFill>
                  <a:srgbClr val="C00000"/>
                </a:solidFill>
              </a:rPr>
              <a:t>r</a:t>
            </a:r>
            <a:r>
              <a:rPr lang="en-US" sz="2200" noProof="1" smtClean="0">
                <a:solidFill>
                  <a:srgbClr val="C00000"/>
                </a:solidFill>
              </a:rPr>
              <a:t>valas skamb</a:t>
            </a:r>
            <a:r>
              <a:rPr lang="lt-LT" sz="2200" noProof="1" smtClean="0">
                <a:solidFill>
                  <a:srgbClr val="C00000"/>
                </a:solidFill>
              </a:rPr>
              <a:t>ės 4 kartus.</a:t>
            </a:r>
            <a:r>
              <a:rPr lang="lt-LT" sz="2200" noProof="1">
                <a:solidFill>
                  <a:srgbClr val="C00000"/>
                </a:solidFill>
              </a:rPr>
              <a:t/>
            </a:r>
            <a:br>
              <a:rPr lang="lt-LT" sz="2200" noProof="1">
                <a:solidFill>
                  <a:srgbClr val="C00000"/>
                </a:solidFill>
              </a:rPr>
            </a:br>
            <a:endParaRPr lang="lt-LT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352928" cy="2304256"/>
          </a:xfrm>
        </p:spPr>
        <p:txBody>
          <a:bodyPr>
            <a:normAutofit/>
          </a:bodyPr>
          <a:lstStyle/>
          <a:p>
            <a:r>
              <a:rPr lang="lt-LT" sz="2400" dirty="0" smtClean="0">
                <a:solidFill>
                  <a:schemeClr val="accent3">
                    <a:lumMod val="50000"/>
                  </a:schemeClr>
                </a:solidFill>
              </a:rPr>
              <a:t>Paspauskite kurią nors nuorodą, klausykite, rašykite:</a:t>
            </a:r>
          </a:p>
          <a:p>
            <a:endParaRPr lang="lt-LT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" name="Objektas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519249"/>
              </p:ext>
            </p:extLst>
          </p:nvPr>
        </p:nvGraphicFramePr>
        <p:xfrm>
          <a:off x="4860032" y="4581128"/>
          <a:ext cx="1371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aketų programos apvalkalo objektas" showAsIcon="1" r:id="rId5" imgW="1371960" imgH="685800" progId="Package">
                  <p:embed/>
                </p:oleObj>
              </mc:Choice>
              <mc:Fallback>
                <p:oleObj name="Paketų programos apvalkalo objektas" showAsIcon="1" r:id="rId5" imgW="13719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0032" y="4581128"/>
                        <a:ext cx="1371600" cy="68580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75000"/>
                        </a:schemeClr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ntervalai-akordai 7 kl. nr. 2 medija_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5780" y="4581128"/>
            <a:ext cx="689529" cy="689529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827584" y="5929535"/>
            <a:ext cx="72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400" dirty="0">
                <a:hlinkClick r:id="rId8"/>
              </a:rPr>
              <a:t>https://www.vamm.lt/wp-content/uploads/2020/05/Intervalai-akordai-7-kl.-nr.-2-medija_1.mp3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22854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79512" y="699952"/>
            <a:ext cx="6840760" cy="3528391"/>
          </a:xfrm>
        </p:spPr>
        <p:txBody>
          <a:bodyPr>
            <a:normAutofit fontScale="90000"/>
          </a:bodyPr>
          <a:lstStyle/>
          <a:p>
            <a:r>
              <a:rPr lang="lt-LT" sz="2800" dirty="0" smtClean="0"/>
              <a:t/>
            </a:r>
            <a:br>
              <a:rPr lang="lt-LT" sz="2800" dirty="0" smtClean="0"/>
            </a:br>
            <a:r>
              <a:rPr lang="lt-LT" sz="2800" dirty="0" smtClean="0">
                <a:solidFill>
                  <a:srgbClr val="FF0000"/>
                </a:solidFill>
              </a:rPr>
              <a:t>PAKLAUSYKITE AKORDŲ</a:t>
            </a:r>
            <a:r>
              <a:rPr lang="lt-LT" sz="2800" dirty="0">
                <a:solidFill>
                  <a:srgbClr val="FF0000"/>
                </a:solidFill>
              </a:rPr>
              <a:t/>
            </a:r>
            <a:br>
              <a:rPr lang="lt-LT" sz="2800" dirty="0">
                <a:solidFill>
                  <a:srgbClr val="FF0000"/>
                </a:solidFill>
              </a:rPr>
            </a:br>
            <a:r>
              <a:rPr lang="lt-LT" sz="2200" noProof="1" smtClean="0">
                <a:solidFill>
                  <a:srgbClr val="C00000"/>
                </a:solidFill>
              </a:rPr>
              <a:t>Garso įraše  </a:t>
            </a:r>
            <a:r>
              <a:rPr lang="lt-LT" sz="2200" noProof="1">
                <a:solidFill>
                  <a:srgbClr val="C00000"/>
                </a:solidFill>
              </a:rPr>
              <a:t>girdėsite 10 akordų:</a:t>
            </a:r>
            <a:br>
              <a:rPr lang="lt-LT" sz="2200" noProof="1">
                <a:solidFill>
                  <a:srgbClr val="C00000"/>
                </a:solidFill>
              </a:rPr>
            </a:br>
            <a:r>
              <a:rPr lang="lt-LT" sz="2200" noProof="1">
                <a:solidFill>
                  <a:srgbClr val="C00000"/>
                </a:solidFill>
              </a:rPr>
              <a:t>- mažorinį kvintakordą (trigarsį) su apvertimais </a:t>
            </a:r>
            <a:br>
              <a:rPr lang="lt-LT" sz="2200" noProof="1">
                <a:solidFill>
                  <a:srgbClr val="C00000"/>
                </a:solidFill>
              </a:rPr>
            </a:br>
            <a:r>
              <a:rPr lang="lt-LT" sz="2200" noProof="1">
                <a:solidFill>
                  <a:srgbClr val="C00000"/>
                </a:solidFill>
              </a:rPr>
              <a:t>(žymėkite juos  T, T</a:t>
            </a:r>
            <a:r>
              <a:rPr lang="lt-LT" sz="1600" noProof="1">
                <a:solidFill>
                  <a:srgbClr val="C00000"/>
                </a:solidFill>
              </a:rPr>
              <a:t>6</a:t>
            </a:r>
            <a:r>
              <a:rPr lang="en-US" sz="2200" noProof="1">
                <a:solidFill>
                  <a:srgbClr val="C00000"/>
                </a:solidFill>
              </a:rPr>
              <a:t>,</a:t>
            </a:r>
            <a:r>
              <a:rPr lang="lt-LT" sz="2200" noProof="1">
                <a:solidFill>
                  <a:srgbClr val="C00000"/>
                </a:solidFill>
              </a:rPr>
              <a:t> T</a:t>
            </a:r>
            <a:r>
              <a:rPr lang="lt-LT" sz="1600" noProof="1">
                <a:solidFill>
                  <a:srgbClr val="C00000"/>
                </a:solidFill>
              </a:rPr>
              <a:t>64</a:t>
            </a:r>
            <a:r>
              <a:rPr lang="lt-LT" sz="2200" noProof="1">
                <a:solidFill>
                  <a:srgbClr val="C00000"/>
                </a:solidFill>
              </a:rPr>
              <a:t>);</a:t>
            </a:r>
            <a:br>
              <a:rPr lang="lt-LT" sz="2200" noProof="1">
                <a:solidFill>
                  <a:srgbClr val="C00000"/>
                </a:solidFill>
              </a:rPr>
            </a:br>
            <a:r>
              <a:rPr lang="lt-LT" sz="2200" noProof="1">
                <a:solidFill>
                  <a:srgbClr val="C00000"/>
                </a:solidFill>
              </a:rPr>
              <a:t>- minorinį kvintakordą (trigarsį) su apvertimais </a:t>
            </a:r>
            <a:br>
              <a:rPr lang="lt-LT" sz="2200" noProof="1">
                <a:solidFill>
                  <a:srgbClr val="C00000"/>
                </a:solidFill>
              </a:rPr>
            </a:br>
            <a:r>
              <a:rPr lang="lt-LT" sz="2200" noProof="1">
                <a:solidFill>
                  <a:srgbClr val="C00000"/>
                </a:solidFill>
              </a:rPr>
              <a:t>(žymėkite juos t, t</a:t>
            </a:r>
            <a:r>
              <a:rPr lang="lt-LT" sz="1600" noProof="1">
                <a:solidFill>
                  <a:srgbClr val="C00000"/>
                </a:solidFill>
              </a:rPr>
              <a:t>6</a:t>
            </a:r>
            <a:r>
              <a:rPr lang="lt-LT" sz="2200" noProof="1">
                <a:solidFill>
                  <a:srgbClr val="C00000"/>
                </a:solidFill>
              </a:rPr>
              <a:t>, t</a:t>
            </a:r>
            <a:r>
              <a:rPr lang="lt-LT" sz="1600" noProof="1">
                <a:solidFill>
                  <a:srgbClr val="C00000"/>
                </a:solidFill>
              </a:rPr>
              <a:t>64</a:t>
            </a:r>
            <a:r>
              <a:rPr lang="lt-LT" sz="2200" noProof="1">
                <a:solidFill>
                  <a:srgbClr val="C00000"/>
                </a:solidFill>
              </a:rPr>
              <a:t>);</a:t>
            </a:r>
            <a:br>
              <a:rPr lang="lt-LT" sz="2200" noProof="1">
                <a:solidFill>
                  <a:srgbClr val="C00000"/>
                </a:solidFill>
              </a:rPr>
            </a:br>
            <a:r>
              <a:rPr lang="lt-LT" sz="2200" noProof="1">
                <a:solidFill>
                  <a:srgbClr val="C00000"/>
                </a:solidFill>
              </a:rPr>
              <a:t>- dominantseptakordą ir apvertimus </a:t>
            </a:r>
            <a:r>
              <a:rPr lang="lt-LT" sz="2200" noProof="1" smtClean="0">
                <a:solidFill>
                  <a:srgbClr val="C00000"/>
                </a:solidFill>
              </a:rPr>
              <a:t/>
            </a:r>
            <a:br>
              <a:rPr lang="lt-LT" sz="2200" noProof="1" smtClean="0">
                <a:solidFill>
                  <a:srgbClr val="C00000"/>
                </a:solidFill>
              </a:rPr>
            </a:br>
            <a:r>
              <a:rPr lang="lt-LT" sz="2200" noProof="1" smtClean="0">
                <a:solidFill>
                  <a:srgbClr val="C00000"/>
                </a:solidFill>
              </a:rPr>
              <a:t>(</a:t>
            </a:r>
            <a:r>
              <a:rPr lang="lt-LT" sz="2200" noProof="1">
                <a:solidFill>
                  <a:srgbClr val="C00000"/>
                </a:solidFill>
              </a:rPr>
              <a:t>žymėkite </a:t>
            </a:r>
            <a:r>
              <a:rPr lang="lt-LT" sz="2200" noProof="1" smtClean="0">
                <a:solidFill>
                  <a:srgbClr val="C00000"/>
                </a:solidFill>
              </a:rPr>
              <a:t>juos D</a:t>
            </a:r>
            <a:r>
              <a:rPr lang="lt-LT" sz="1600" noProof="1" smtClean="0">
                <a:solidFill>
                  <a:srgbClr val="C00000"/>
                </a:solidFill>
              </a:rPr>
              <a:t>7</a:t>
            </a:r>
            <a:r>
              <a:rPr lang="lt-LT" sz="2200" noProof="1">
                <a:solidFill>
                  <a:srgbClr val="C00000"/>
                </a:solidFill>
              </a:rPr>
              <a:t>, D</a:t>
            </a:r>
            <a:r>
              <a:rPr lang="lt-LT" sz="1600" noProof="1">
                <a:solidFill>
                  <a:srgbClr val="C00000"/>
                </a:solidFill>
              </a:rPr>
              <a:t>65</a:t>
            </a:r>
            <a:r>
              <a:rPr lang="lt-LT" sz="2200" noProof="1">
                <a:solidFill>
                  <a:srgbClr val="C00000"/>
                </a:solidFill>
              </a:rPr>
              <a:t>, D</a:t>
            </a:r>
            <a:r>
              <a:rPr lang="lt-LT" sz="1600" noProof="1">
                <a:solidFill>
                  <a:srgbClr val="C00000"/>
                </a:solidFill>
              </a:rPr>
              <a:t>43</a:t>
            </a:r>
            <a:r>
              <a:rPr lang="lt-LT" sz="2200" noProof="1">
                <a:solidFill>
                  <a:srgbClr val="C00000"/>
                </a:solidFill>
              </a:rPr>
              <a:t>, </a:t>
            </a:r>
            <a:r>
              <a:rPr lang="lt-LT" sz="2200" noProof="1" smtClean="0">
                <a:solidFill>
                  <a:srgbClr val="C00000"/>
                </a:solidFill>
              </a:rPr>
              <a:t>D</a:t>
            </a:r>
            <a:r>
              <a:rPr lang="lt-LT" sz="1800" noProof="1" smtClean="0">
                <a:solidFill>
                  <a:srgbClr val="C00000"/>
                </a:solidFill>
              </a:rPr>
              <a:t>2</a:t>
            </a:r>
            <a:r>
              <a:rPr lang="lt-LT" sz="2200" noProof="1" smtClean="0">
                <a:solidFill>
                  <a:srgbClr val="C00000"/>
                </a:solidFill>
              </a:rPr>
              <a:t>)</a:t>
            </a:r>
            <a:br>
              <a:rPr lang="lt-LT" sz="2200" noProof="1" smtClean="0">
                <a:solidFill>
                  <a:srgbClr val="C00000"/>
                </a:solidFill>
              </a:rPr>
            </a:br>
            <a:r>
              <a:rPr lang="lt-LT" sz="2200" noProof="1" smtClean="0">
                <a:solidFill>
                  <a:srgbClr val="C00000"/>
                </a:solidFill>
              </a:rPr>
              <a:t>Akordai nėra skambinami kokioje nors konkrečioje tonacijoje.</a:t>
            </a:r>
            <a:r>
              <a:rPr lang="en-US" sz="2200" noProof="1" smtClean="0">
                <a:solidFill>
                  <a:srgbClr val="C00000"/>
                </a:solidFill>
              </a:rPr>
              <a:t/>
            </a:r>
            <a:br>
              <a:rPr lang="en-US" sz="2200" noProof="1" smtClean="0">
                <a:solidFill>
                  <a:srgbClr val="C00000"/>
                </a:solidFill>
              </a:rPr>
            </a:br>
            <a:r>
              <a:rPr lang="en-US" sz="2200" noProof="1" smtClean="0">
                <a:solidFill>
                  <a:srgbClr val="C00000"/>
                </a:solidFill>
              </a:rPr>
              <a:t>Kiekvienas akordas skamb</a:t>
            </a:r>
            <a:r>
              <a:rPr lang="lt-LT" sz="2200" noProof="1" smtClean="0">
                <a:solidFill>
                  <a:srgbClr val="C00000"/>
                </a:solidFill>
              </a:rPr>
              <a:t>ės 4 kartus. </a:t>
            </a:r>
            <a:endParaRPr lang="lt-LT" sz="2800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251520" y="4437112"/>
            <a:ext cx="7704856" cy="1941406"/>
          </a:xfrm>
        </p:spPr>
        <p:txBody>
          <a:bodyPr/>
          <a:lstStyle/>
          <a:p>
            <a:pPr lvl="0"/>
            <a:r>
              <a:rPr lang="lt-LT" sz="2400" dirty="0">
                <a:solidFill>
                  <a:srgbClr val="9BBB59">
                    <a:lumMod val="50000"/>
                  </a:srgbClr>
                </a:solidFill>
              </a:rPr>
              <a:t>Paspauskite kurią nors nuorodą, klausykite, rašykite:</a:t>
            </a:r>
          </a:p>
          <a:p>
            <a:pPr lvl="0"/>
            <a:endParaRPr lang="lt-LT" sz="2400" dirty="0">
              <a:solidFill>
                <a:srgbClr val="9BBB59">
                  <a:lumMod val="50000"/>
                </a:srgbClr>
              </a:solidFill>
            </a:endParaRPr>
          </a:p>
          <a:p>
            <a:endParaRPr lang="lt-LT" dirty="0"/>
          </a:p>
        </p:txBody>
      </p:sp>
      <p:graphicFrame>
        <p:nvGraphicFramePr>
          <p:cNvPr id="5" name="Objektas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39383"/>
              </p:ext>
            </p:extLst>
          </p:nvPr>
        </p:nvGraphicFramePr>
        <p:xfrm>
          <a:off x="4499992" y="4912018"/>
          <a:ext cx="1270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Paketų programos apvalkalo objektas" showAsIcon="1" r:id="rId5" imgW="1270440" imgH="685800" progId="Package">
                  <p:embed/>
                </p:oleObj>
              </mc:Choice>
              <mc:Fallback>
                <p:oleObj name="Paketų programos apvalkalo objektas" showAsIcon="1" r:id="rId5" imgW="12704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99992" y="4912018"/>
                        <a:ext cx="1270000" cy="68580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Medija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3608" y="4912018"/>
            <a:ext cx="685800" cy="685800"/>
          </a:xfrm>
          <a:prstGeom prst="rect">
            <a:avLst/>
          </a:prstGeom>
        </p:spPr>
      </p:pic>
      <p:sp>
        <p:nvSpPr>
          <p:cNvPr id="7" name="Stačiakampis 6"/>
          <p:cNvSpPr/>
          <p:nvPr/>
        </p:nvSpPr>
        <p:spPr>
          <a:xfrm>
            <a:off x="521550" y="6070741"/>
            <a:ext cx="7164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1400" dirty="0">
                <a:hlinkClick r:id="rId8"/>
              </a:rPr>
              <a:t>https://www.vamm.lt/wp-content/uploads/2020/05/Intervalai-akordai-7-kl.-nr.-2-medija_2.mp3</a:t>
            </a:r>
            <a:endParaRPr lang="lt-LT" sz="1400" dirty="0"/>
          </a:p>
        </p:txBody>
      </p:sp>
    </p:spTree>
    <p:extLst>
      <p:ext uri="{BB962C8B-B14F-4D97-AF65-F5344CB8AC3E}">
        <p14:creationId xmlns:p14="http://schemas.microsoft.com/office/powerpoint/2010/main" val="68490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79512" y="980729"/>
            <a:ext cx="7587067" cy="4680520"/>
          </a:xfrm>
        </p:spPr>
        <p:txBody>
          <a:bodyPr/>
          <a:lstStyle/>
          <a:p>
            <a:r>
              <a:rPr lang="lt-LT" sz="2300" dirty="0">
                <a:solidFill>
                  <a:srgbClr val="C00000"/>
                </a:solidFill>
              </a:rPr>
              <a:t>Atliktas užduotis </a:t>
            </a:r>
            <a:r>
              <a:rPr lang="lt-LT" sz="2300" u="sng" dirty="0">
                <a:solidFill>
                  <a:srgbClr val="C00000"/>
                </a:solidFill>
              </a:rPr>
              <a:t>siųskite savo solfedžio </a:t>
            </a:r>
            <a:r>
              <a:rPr lang="lt-LT" sz="2300" u="sng" noProof="1">
                <a:solidFill>
                  <a:srgbClr val="C00000"/>
                </a:solidFill>
              </a:rPr>
              <a:t>mokytoj</a:t>
            </a:r>
            <a:r>
              <a:rPr lang="en-US" sz="2300" u="sng" dirty="0">
                <a:solidFill>
                  <a:srgbClr val="C00000"/>
                </a:solidFill>
              </a:rPr>
              <a:t>o</a:t>
            </a:r>
            <a:r>
              <a:rPr lang="lt-LT" sz="2300" u="sng" noProof="1">
                <a:solidFill>
                  <a:srgbClr val="C00000"/>
                </a:solidFill>
              </a:rPr>
              <a:t>ms</a:t>
            </a:r>
            <a:r>
              <a:rPr lang="lt-LT" sz="2300" u="sng" dirty="0">
                <a:solidFill>
                  <a:srgbClr val="C00000"/>
                </a:solidFill>
              </a:rPr>
              <a:t> </a:t>
            </a:r>
            <a:r>
              <a:rPr lang="en-US" sz="2300" u="sng" dirty="0">
                <a:solidFill>
                  <a:srgbClr val="C00000"/>
                </a:solidFill>
              </a:rPr>
              <a:t/>
            </a:r>
            <a:br>
              <a:rPr lang="en-US" sz="2300" u="sng" dirty="0">
                <a:solidFill>
                  <a:srgbClr val="C00000"/>
                </a:solidFill>
              </a:rPr>
            </a:br>
            <a:r>
              <a:rPr lang="lt-LT" sz="2300" dirty="0">
                <a:solidFill>
                  <a:srgbClr val="C00000"/>
                </a:solidFill>
              </a:rPr>
              <a:t>elektroniniu paštu</a:t>
            </a:r>
            <a:r>
              <a:rPr lang="en-US" sz="2300" dirty="0">
                <a:solidFill>
                  <a:srgbClr val="C00000"/>
                </a:solidFill>
              </a:rPr>
              <a:t>.</a:t>
            </a:r>
            <a:br>
              <a:rPr lang="en-US" sz="2300" dirty="0">
                <a:solidFill>
                  <a:srgbClr val="C00000"/>
                </a:solidFill>
              </a:rPr>
            </a:br>
            <a:r>
              <a:rPr lang="lt-LT" sz="2300" dirty="0">
                <a:solidFill>
                  <a:srgbClr val="7030A0"/>
                </a:solidFill>
              </a:rPr>
              <a:t/>
            </a:r>
            <a:br>
              <a:rPr lang="lt-LT" sz="2300" dirty="0">
                <a:solidFill>
                  <a:srgbClr val="7030A0"/>
                </a:solidFill>
              </a:rPr>
            </a:b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Solfedžio dalyko mokytojos: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ūta Bernatonytė, el. 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paštas </a:t>
            </a:r>
            <a:r>
              <a:rPr lang="lt-LT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ruta.bernatonyte@gmail.com</a:t>
            </a:r>
            <a:r>
              <a:rPr lang="en-US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Jolanta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Grinevič</a:t>
            </a:r>
            <a:r>
              <a:rPr lang="en-US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-Tankeliun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paštas – 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jolanta4ka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@yahoo.com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Gabriel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ė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Rastenytė-Mališauskienė, 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paštas – 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gabrielerastenyte@gmail.com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Galina </a:t>
            </a:r>
            <a:r>
              <a:rPr lang="en-US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Savinien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ė,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paštas – </a:t>
            </a:r>
            <a:r>
              <a:rPr lang="lt-LT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galsaviniene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@gmail.com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Raimonda Svirskien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ė,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paštas – </a:t>
            </a:r>
            <a:r>
              <a:rPr lang="lt-LT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romeo.raima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@gmail.com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Migl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ė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Uleckienė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lt-LT" sz="1800" noProof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</a:t>
            </a:r>
            <a:r>
              <a:rPr lang="lt-LT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paštas – </a:t>
            </a:r>
            <a:r>
              <a:rPr lang="lt-LT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migle.cicenaite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@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gmail.com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0323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56</Words>
  <Application>Microsoft Office PowerPoint</Application>
  <PresentationFormat>Demonstracija ekrane (4:3)</PresentationFormat>
  <Paragraphs>15</Paragraphs>
  <Slides>4</Slides>
  <Notes>0</Notes>
  <HiddenSlides>0</HiddenSlides>
  <MMClips>2</MMClips>
  <ScaleCrop>false</ScaleCrop>
  <HeadingPairs>
    <vt:vector size="8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4</vt:i4>
      </vt:variant>
    </vt:vector>
  </HeadingPairs>
  <TitlesOfParts>
    <vt:vector size="10" baseType="lpstr">
      <vt:lpstr>Algerian</vt:lpstr>
      <vt:lpstr>Arial</vt:lpstr>
      <vt:lpstr>Calibri</vt:lpstr>
      <vt:lpstr>Times New Roman</vt:lpstr>
      <vt:lpstr>Office tema</vt:lpstr>
      <vt:lpstr>Paketų programos apvalkalo objektas</vt:lpstr>
      <vt:lpstr>SOLFEDŽIO PAKLAUSYKIME 7 klasė Užduotys Nr.2  INTERVALAI IR AKORDAI</vt:lpstr>
      <vt:lpstr> PAKLAUSYKITE PAPRASTŲJŲ INTERVALŲ  Garso įraše girdėsite 10 paprastųjų intervalų,  kuriuos  atspėję, įvardinkite jums žinomais žymėjimais  (pvz. d.2, m.3, gr.5 ir t.t.). Kiekvienas intervalas skambės 4 kartus. </vt:lpstr>
      <vt:lpstr> PAKLAUSYKITE AKORDŲ Garso įraše  girdėsite 10 akordų: - mažorinį kvintakordą (trigarsį) su apvertimais  (žymėkite juos  T, T6, T64); - minorinį kvintakordą (trigarsį) su apvertimais  (žymėkite juos t, t6, t64); - dominantseptakordą ir apvertimus  (žymėkite juos D7, D65, D43, D2) Akordai nėra skambinami kokioje nors konkrečioje tonacijoje. Kiekvienas akordas skambės 4 kartus. </vt:lpstr>
      <vt:lpstr>Atliktas užduotis siųskite savo solfedžio mokytojoms  elektroniniu paštu.  Solfedžio dalyko mokytojos: Rūta Bernatonytė, el. paštas – ruta.bernatonyte@gmail.com Jolanta Grinevič-Tankeliun, el. paštas – jolanta4ka@yahoo.com Gabrielė Rastenytė-Mališauskienė, el. paštas – gabrielerastenyte@gmail.com Galina Savinienė, el. paštas – galsaviniene@gmail.com Raimonda Svirskienė, el. paštas – romeo.raima@gmail.com Miglė Uleckienė, el. paštas – migle.cicenaite@gmail.com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SOLFEDŽIO PAKLAUSYKIME 7 klasė Užduotys Nr.2  INTERVALAI IR AKORDAI</dc:title>
  <dc:creator>Admin</dc:creator>
  <cp:lastModifiedBy>User</cp:lastModifiedBy>
  <cp:revision>10</cp:revision>
  <dcterms:created xsi:type="dcterms:W3CDTF">2020-04-29T13:56:18Z</dcterms:created>
  <dcterms:modified xsi:type="dcterms:W3CDTF">2020-05-05T17:23:41Z</dcterms:modified>
</cp:coreProperties>
</file>