
<file path=[Content_Types].xml><?xml version="1.0" encoding="utf-8"?>
<Types xmlns="http://schemas.openxmlformats.org/package/2006/content-types">
  <Default Extension="mp3" ContentType="audio/mpeg"/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smtClean="0"/>
              <a:t>Spustelėję redag. ruoš. paantrš. stilių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DE048-5DFE-421F-97C4-C4B8F2BD688E}" type="datetimeFigureOut">
              <a:rPr lang="lt-LT" smtClean="0"/>
              <a:t>2020-05-09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DF417-4126-4012-9D34-60231D4A47E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13226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DE048-5DFE-421F-97C4-C4B8F2BD688E}" type="datetimeFigureOut">
              <a:rPr lang="lt-LT" smtClean="0"/>
              <a:t>2020-05-09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DF417-4126-4012-9D34-60231D4A47E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52144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DE048-5DFE-421F-97C4-C4B8F2BD688E}" type="datetimeFigureOut">
              <a:rPr lang="lt-LT" smtClean="0"/>
              <a:t>2020-05-09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DF417-4126-4012-9D34-60231D4A47E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16532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DE048-5DFE-421F-97C4-C4B8F2BD688E}" type="datetimeFigureOut">
              <a:rPr lang="lt-LT" smtClean="0"/>
              <a:t>2020-05-09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DF417-4126-4012-9D34-60231D4A47E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97931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DE048-5DFE-421F-97C4-C4B8F2BD688E}" type="datetimeFigureOut">
              <a:rPr lang="lt-LT" smtClean="0"/>
              <a:t>2020-05-09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DF417-4126-4012-9D34-60231D4A47E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14421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DE048-5DFE-421F-97C4-C4B8F2BD688E}" type="datetimeFigureOut">
              <a:rPr lang="lt-LT" smtClean="0"/>
              <a:t>2020-05-09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DF417-4126-4012-9D34-60231D4A47E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25208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DE048-5DFE-421F-97C4-C4B8F2BD688E}" type="datetimeFigureOut">
              <a:rPr lang="lt-LT" smtClean="0"/>
              <a:t>2020-05-09</a:t>
            </a:fld>
            <a:endParaRPr lang="lt-LT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DF417-4126-4012-9D34-60231D4A47E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87911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DE048-5DFE-421F-97C4-C4B8F2BD688E}" type="datetimeFigureOut">
              <a:rPr lang="lt-LT" smtClean="0"/>
              <a:t>2020-05-09</a:t>
            </a:fld>
            <a:endParaRPr lang="lt-LT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DF417-4126-4012-9D34-60231D4A47E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28807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DE048-5DFE-421F-97C4-C4B8F2BD688E}" type="datetimeFigureOut">
              <a:rPr lang="lt-LT" smtClean="0"/>
              <a:t>2020-05-09</a:t>
            </a:fld>
            <a:endParaRPr lang="lt-LT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DF417-4126-4012-9D34-60231D4A47E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18284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DE048-5DFE-421F-97C4-C4B8F2BD688E}" type="datetimeFigureOut">
              <a:rPr lang="lt-LT" smtClean="0"/>
              <a:t>2020-05-09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DF417-4126-4012-9D34-60231D4A47E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83857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DE048-5DFE-421F-97C4-C4B8F2BD688E}" type="datetimeFigureOut">
              <a:rPr lang="lt-LT" smtClean="0"/>
              <a:t>2020-05-09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DF417-4126-4012-9D34-60231D4A47E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34146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DE048-5DFE-421F-97C4-C4B8F2BD688E}" type="datetimeFigureOut">
              <a:rPr lang="lt-LT" smtClean="0"/>
              <a:t>2020-05-09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DF417-4126-4012-9D34-60231D4A47E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829982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amm.lt/wp-content/uploads/2020/05/Intervalai-akordai-3-VII-kl.-Medija1.mp3" TargetMode="External"/><Relationship Id="rId3" Type="http://schemas.openxmlformats.org/officeDocument/2006/relationships/audio" Target="../media/media1.mp3"/><Relationship Id="rId7" Type="http://schemas.openxmlformats.org/officeDocument/2006/relationships/image" Target="../media/image2.wmf"/><Relationship Id="rId2" Type="http://schemas.microsoft.com/office/2007/relationships/media" Target="../media/media1.mp3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amm.lt/wp-content/uploads/2020/05/Intervalai-akordai-3-VII-kl.-Medija2.mp3" TargetMode="External"/><Relationship Id="rId3" Type="http://schemas.openxmlformats.org/officeDocument/2006/relationships/audio" Target="../media/media2.mp3"/><Relationship Id="rId7" Type="http://schemas.openxmlformats.org/officeDocument/2006/relationships/image" Target="../media/image5.wmf"/><Relationship Id="rId2" Type="http://schemas.microsoft.com/office/2007/relationships/media" Target="../media/media2.mp3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hyperlink" Target="mailto:jolanta4ka@yahoo.com" TargetMode="External"/><Relationship Id="rId7" Type="http://schemas.openxmlformats.org/officeDocument/2006/relationships/hyperlink" Target="mailto:migle.cicenaite@gmail.com" TargetMode="External"/><Relationship Id="rId2" Type="http://schemas.openxmlformats.org/officeDocument/2006/relationships/hyperlink" Target="mailto:ruta.bernatonyte@gmail.com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romeo.raima@gmail.com" TargetMode="External"/><Relationship Id="rId5" Type="http://schemas.openxmlformats.org/officeDocument/2006/relationships/hyperlink" Target="mailto:galsaviniene@gmail.com" TargetMode="External"/><Relationship Id="rId4" Type="http://schemas.openxmlformats.org/officeDocument/2006/relationships/hyperlink" Target="mailto:gabrielerastenyte@gmail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2195736" y="116632"/>
            <a:ext cx="6768752" cy="4392488"/>
          </a:xfrm>
        </p:spPr>
        <p:txBody>
          <a:bodyPr>
            <a:normAutofit fontScale="90000"/>
          </a:bodyPr>
          <a:lstStyle/>
          <a:p>
            <a:r>
              <a:rPr lang="en-US" sz="2200" b="1" dirty="0" smtClean="0">
                <a:solidFill>
                  <a:srgbClr val="9BBB59">
                    <a:lumMod val="50000"/>
                  </a:srgbClr>
                </a:solidFill>
              </a:rPr>
              <a:t/>
            </a:r>
            <a:br>
              <a:rPr lang="en-US" sz="2200" b="1" dirty="0" smtClean="0">
                <a:solidFill>
                  <a:srgbClr val="9BBB59">
                    <a:lumMod val="50000"/>
                  </a:srgbClr>
                </a:solidFill>
              </a:rPr>
            </a:br>
            <a:r>
              <a:rPr lang="en-US" sz="2200" b="1" dirty="0">
                <a:solidFill>
                  <a:srgbClr val="9BBB59">
                    <a:lumMod val="50000"/>
                  </a:srgbClr>
                </a:solidFill>
              </a:rPr>
              <a:t/>
            </a:r>
            <a:br>
              <a:rPr lang="en-US" sz="2200" b="1" dirty="0">
                <a:solidFill>
                  <a:srgbClr val="9BBB59">
                    <a:lumMod val="50000"/>
                  </a:srgbClr>
                </a:solidFill>
              </a:rPr>
            </a:br>
            <a:r>
              <a:rPr lang="en-US" sz="2200" b="1" dirty="0" smtClean="0">
                <a:solidFill>
                  <a:srgbClr val="9BBB59">
                    <a:lumMod val="50000"/>
                  </a:srgbClr>
                </a:solidFill>
              </a:rPr>
              <a:t/>
            </a:r>
            <a:br>
              <a:rPr lang="en-US" sz="2200" b="1" dirty="0" smtClean="0">
                <a:solidFill>
                  <a:srgbClr val="9BBB59">
                    <a:lumMod val="50000"/>
                  </a:srgbClr>
                </a:solidFill>
              </a:rPr>
            </a:br>
            <a:r>
              <a:rPr lang="lt-LT" sz="2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avie" pitchFamily="82" charset="0"/>
              </a:rPr>
              <a:t>SOLFEDŽIO</a:t>
            </a:r>
            <a:r>
              <a:rPr lang="lt-LT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Ravie" pitchFamily="82" charset="0"/>
              </a:rPr>
              <a:t/>
            </a:r>
            <a:br>
              <a:rPr lang="lt-LT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Ravie" pitchFamily="82" charset="0"/>
              </a:rPr>
            </a:br>
            <a:r>
              <a:rPr lang="en-US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Ravie" pitchFamily="82" charset="0"/>
              </a:rPr>
              <a:t>PAKLAUSYKIME</a:t>
            </a:r>
            <a:br>
              <a:rPr lang="en-US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Ravie" pitchFamily="82" charset="0"/>
              </a:rPr>
            </a:br>
            <a:r>
              <a:rPr lang="en-US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Ravie" pitchFamily="82" charset="0"/>
              </a:rPr>
              <a:t>7 </a:t>
            </a:r>
            <a:r>
              <a:rPr lang="en-US" sz="2200" b="1" noProof="1">
                <a:solidFill>
                  <a:schemeClr val="accent2">
                    <a:lumMod val="60000"/>
                    <a:lumOff val="40000"/>
                  </a:schemeClr>
                </a:solidFill>
                <a:latin typeface="Ravie" pitchFamily="82" charset="0"/>
              </a:rPr>
              <a:t>klas</a:t>
            </a:r>
            <a:r>
              <a:rPr lang="lt-LT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Ravie" pitchFamily="82" charset="0"/>
              </a:rPr>
              <a:t>ė</a:t>
            </a:r>
            <a:br>
              <a:rPr lang="lt-LT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Ravie" pitchFamily="82" charset="0"/>
              </a:rPr>
            </a:br>
            <a:r>
              <a:rPr lang="lt-LT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Ravie" pitchFamily="82" charset="0"/>
              </a:rPr>
              <a:t>Užduotys </a:t>
            </a:r>
            <a:r>
              <a:rPr lang="lt-LT" sz="2200" b="1" noProof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avie" pitchFamily="82" charset="0"/>
              </a:rPr>
              <a:t>Nr.</a:t>
            </a:r>
            <a:r>
              <a:rPr lang="en-US" sz="2200" b="1" noProof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avie" pitchFamily="82" charset="0"/>
              </a:rPr>
              <a:t>3</a:t>
            </a:r>
            <a:r>
              <a:rPr lang="en-US" sz="2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avie" pitchFamily="82" charset="0"/>
              </a:rPr>
              <a:t/>
            </a:r>
            <a:br>
              <a:rPr lang="en-US" sz="2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Ravie" pitchFamily="82" charset="0"/>
              </a:rPr>
            </a:br>
            <a:r>
              <a:rPr lang="en-US" sz="2200" b="1" dirty="0" smtClean="0">
                <a:solidFill>
                  <a:srgbClr val="9BBB59">
                    <a:lumMod val="50000"/>
                  </a:srgbClr>
                </a:solidFill>
                <a:latin typeface="Ravie" pitchFamily="82" charset="0"/>
              </a:rPr>
              <a:t/>
            </a:r>
            <a:br>
              <a:rPr lang="en-US" sz="2200" b="1" dirty="0" smtClean="0">
                <a:solidFill>
                  <a:srgbClr val="9BBB59">
                    <a:lumMod val="50000"/>
                  </a:srgbClr>
                </a:solidFill>
                <a:latin typeface="Ravie" pitchFamily="82" charset="0"/>
              </a:rPr>
            </a:br>
            <a:r>
              <a:rPr lang="lt-LT" sz="2200" b="1" dirty="0">
                <a:solidFill>
                  <a:srgbClr val="9BBB59">
                    <a:lumMod val="50000"/>
                  </a:srgbClr>
                </a:solidFill>
                <a:latin typeface="Ravie" pitchFamily="82" charset="0"/>
              </a:rPr>
              <a:t/>
            </a:r>
            <a:br>
              <a:rPr lang="lt-LT" sz="2200" b="1" dirty="0">
                <a:solidFill>
                  <a:srgbClr val="9BBB59">
                    <a:lumMod val="50000"/>
                  </a:srgbClr>
                </a:solidFill>
                <a:latin typeface="Ravie" pitchFamily="82" charset="0"/>
              </a:rPr>
            </a:br>
            <a:r>
              <a:rPr lang="lt-LT" sz="2800" dirty="0">
                <a:solidFill>
                  <a:prstClr val="black"/>
                </a:solidFill>
                <a:latin typeface="Ravie" pitchFamily="82" charset="0"/>
              </a:rPr>
              <a:t/>
            </a:r>
            <a:br>
              <a:rPr lang="lt-LT" sz="2800" dirty="0">
                <a:solidFill>
                  <a:prstClr val="black"/>
                </a:solidFill>
                <a:latin typeface="Ravie" pitchFamily="82" charset="0"/>
              </a:rPr>
            </a:br>
            <a:r>
              <a:rPr lang="lt-LT" b="1" dirty="0">
                <a:solidFill>
                  <a:schemeClr val="accent4">
                    <a:lumMod val="75000"/>
                  </a:schemeClr>
                </a:solidFill>
                <a:latin typeface="Ravie" pitchFamily="82" charset="0"/>
              </a:rPr>
              <a:t>INTERVALAI IR </a:t>
            </a:r>
            <a:r>
              <a:rPr lang="lt-LT" b="1" dirty="0" smtClean="0">
                <a:solidFill>
                  <a:schemeClr val="accent4">
                    <a:lumMod val="75000"/>
                  </a:schemeClr>
                </a:solidFill>
                <a:latin typeface="Ravie" pitchFamily="82" charset="0"/>
              </a:rPr>
              <a:t>AKORDAI</a:t>
            </a: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  <a:latin typeface="Algerian" pitchFamily="82" charset="0"/>
              </a:rPr>
              <a:t/>
            </a:r>
            <a:br>
              <a:rPr lang="en-US" b="1" dirty="0" smtClean="0">
                <a:solidFill>
                  <a:schemeClr val="accent4">
                    <a:lumMod val="75000"/>
                  </a:schemeClr>
                </a:solidFill>
                <a:latin typeface="Algerian" pitchFamily="82" charset="0"/>
              </a:rPr>
            </a:b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Algerian" pitchFamily="82" charset="0"/>
              </a:rPr>
              <a:t/>
            </a:r>
            <a:br>
              <a:rPr lang="en-US" b="1" dirty="0">
                <a:solidFill>
                  <a:schemeClr val="accent4">
                    <a:lumMod val="75000"/>
                  </a:schemeClr>
                </a:solidFill>
                <a:latin typeface="Algerian" pitchFamily="82" charset="0"/>
              </a:rPr>
            </a:br>
            <a:r>
              <a:rPr lang="en-US" b="1" dirty="0" smtClean="0">
                <a:solidFill>
                  <a:srgbClr val="00B050"/>
                </a:solidFill>
                <a:latin typeface="Algerian" pitchFamily="82" charset="0"/>
              </a:rPr>
              <a:t/>
            </a:r>
            <a:br>
              <a:rPr lang="en-US" b="1" dirty="0" smtClean="0">
                <a:solidFill>
                  <a:srgbClr val="00B050"/>
                </a:solidFill>
                <a:latin typeface="Algerian" pitchFamily="82" charset="0"/>
              </a:rPr>
            </a:br>
            <a:endParaRPr lang="lt-LT" dirty="0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6156176" y="4725144"/>
            <a:ext cx="2880320" cy="2016224"/>
          </a:xfrm>
        </p:spPr>
        <p:txBody>
          <a:bodyPr>
            <a:normAutofit lnSpcReduction="10000"/>
          </a:bodyPr>
          <a:lstStyle/>
          <a:p>
            <a:pPr lvl="0" eaLnBrk="0" fontAlgn="base" hangingPunct="0">
              <a:spcAft>
                <a:spcPct val="0"/>
              </a:spcAft>
            </a:pPr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lvl="0" eaLnBrk="0" fontAlgn="base" hangingPunct="0">
              <a:spcAft>
                <a:spcPct val="0"/>
              </a:spcAft>
            </a:pPr>
            <a:endParaRPr lang="en-US" sz="1200" b="1" kern="0" dirty="0">
              <a:solidFill>
                <a:srgbClr val="EEECE1">
                  <a:lumMod val="25000"/>
                </a:srgbClr>
              </a:solidFill>
              <a:latin typeface="Arial"/>
              <a:cs typeface="Arial"/>
            </a:endParaRPr>
          </a:p>
          <a:p>
            <a:pPr lvl="0" eaLnBrk="0" fontAlgn="base" hangingPunct="0">
              <a:spcAft>
                <a:spcPct val="0"/>
              </a:spcAft>
            </a:pPr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lvl="0" eaLnBrk="0" fontAlgn="base" hangingPunct="0">
              <a:spcAft>
                <a:spcPct val="0"/>
              </a:spcAft>
            </a:pPr>
            <a:endParaRPr lang="en-US" sz="1200" b="1" kern="0" dirty="0">
              <a:solidFill>
                <a:srgbClr val="EEECE1">
                  <a:lumMod val="25000"/>
                </a:srgbClr>
              </a:solidFill>
              <a:latin typeface="Arial"/>
              <a:cs typeface="Arial"/>
            </a:endParaRPr>
          </a:p>
          <a:p>
            <a:pPr lvl="0" eaLnBrk="0" fontAlgn="base" hangingPunct="0">
              <a:spcAft>
                <a:spcPct val="0"/>
              </a:spcAft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</a:t>
            </a:r>
            <a:r>
              <a:rPr kumimoji="0" lang="lt-LT" sz="1200" b="1" i="0" u="none" strike="noStrike" kern="0" cap="none" spc="0" normalizeH="0" baseline="0" noProof="1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ilniaus</a:t>
            </a:r>
            <a:r>
              <a:rPr kumimoji="0" lang="lt-LT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Algirdo muzikos mokykla</a:t>
            </a:r>
          </a:p>
          <a:p>
            <a:pPr lvl="0" eaLnBrk="0" fontAlgn="base" hangingPunct="0">
              <a:spcAft>
                <a:spcPct val="0"/>
              </a:spcAft>
            </a:pPr>
            <a:r>
              <a:rPr kumimoji="0" lang="lt-LT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Muzikos teorijos metodinė grupė</a:t>
            </a:r>
          </a:p>
          <a:p>
            <a:pPr lvl="0" eaLnBrk="0" fontAlgn="base" hangingPunct="0">
              <a:spcAft>
                <a:spcPct val="0"/>
              </a:spcAft>
            </a:pPr>
            <a:r>
              <a:rPr kumimoji="0" lang="lt-LT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Mokytoja ekspertė Rūta </a:t>
            </a:r>
            <a:r>
              <a:rPr kumimoji="0" lang="lt-LT" sz="1200" b="1" i="0" u="none" strike="noStrike" kern="0" cap="none" spc="0" normalizeH="0" baseline="0" noProof="1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Bernatonytė</a:t>
            </a:r>
          </a:p>
          <a:p>
            <a:pPr lvl="0" eaLnBrk="0" fontAlgn="base" hangingPunct="0">
              <a:spcAft>
                <a:spcPct val="0"/>
              </a:spcAft>
            </a:pPr>
            <a:r>
              <a:rPr kumimoji="0" lang="lt-LT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Vilnius</a:t>
            </a:r>
          </a:p>
          <a:p>
            <a:pPr lvl="0" eaLnBrk="0" fontAlgn="base" hangingPunct="0">
              <a:spcAft>
                <a:spcPct val="0"/>
              </a:spcAft>
            </a:pPr>
            <a:r>
              <a:rPr kumimoji="0" lang="lt-LT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2020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47055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1619672" y="312862"/>
            <a:ext cx="7272808" cy="3267794"/>
          </a:xfrm>
        </p:spPr>
        <p:txBody>
          <a:bodyPr>
            <a:normAutofit/>
          </a:bodyPr>
          <a:lstStyle/>
          <a:p>
            <a:r>
              <a:rPr lang="en-US" sz="2400" noProof="1" smtClean="0">
                <a:solidFill>
                  <a:srgbClr val="C00000"/>
                </a:solidFill>
              </a:rPr>
              <a:t>Paklausykite ir atsp</a:t>
            </a:r>
            <a:r>
              <a:rPr lang="lt-LT" sz="2400" noProof="1" smtClean="0">
                <a:solidFill>
                  <a:srgbClr val="C00000"/>
                </a:solidFill>
              </a:rPr>
              <a:t>ė</a:t>
            </a:r>
            <a:r>
              <a:rPr lang="en-US" sz="2400" noProof="1" smtClean="0">
                <a:solidFill>
                  <a:srgbClr val="C00000"/>
                </a:solidFill>
              </a:rPr>
              <a:t>kite intervalus</a:t>
            </a:r>
            <a:br>
              <a:rPr lang="en-US" sz="2400" noProof="1" smtClean="0">
                <a:solidFill>
                  <a:srgbClr val="C00000"/>
                </a:solidFill>
              </a:rPr>
            </a:br>
            <a:r>
              <a:rPr lang="en-US" sz="2400" noProof="1" smtClean="0">
                <a:solidFill>
                  <a:srgbClr val="C00000"/>
                </a:solidFill>
              </a:rPr>
              <a:t/>
            </a:r>
            <a:br>
              <a:rPr lang="en-US" sz="2400" noProof="1" smtClean="0">
                <a:solidFill>
                  <a:srgbClr val="C00000"/>
                </a:solidFill>
              </a:rPr>
            </a:br>
            <a:r>
              <a:rPr lang="lt-LT" sz="2400" noProof="1" smtClean="0">
                <a:solidFill>
                  <a:srgbClr val="C00000"/>
                </a:solidFill>
              </a:rPr>
              <a:t>Garso </a:t>
            </a:r>
            <a:r>
              <a:rPr lang="lt-LT" sz="2400" noProof="1">
                <a:solidFill>
                  <a:srgbClr val="C00000"/>
                </a:solidFill>
              </a:rPr>
              <a:t>įraš</a:t>
            </a:r>
            <a:r>
              <a:rPr lang="en-US" sz="2400" noProof="1">
                <a:solidFill>
                  <a:srgbClr val="C00000"/>
                </a:solidFill>
              </a:rPr>
              <a:t>e</a:t>
            </a:r>
            <a:r>
              <a:rPr lang="lt-LT" sz="2400" noProof="1">
                <a:solidFill>
                  <a:srgbClr val="C00000"/>
                </a:solidFill>
              </a:rPr>
              <a:t> girdėsite 10 paprastųjų intervalų, </a:t>
            </a:r>
            <a:br>
              <a:rPr lang="lt-LT" sz="2400" noProof="1">
                <a:solidFill>
                  <a:srgbClr val="C00000"/>
                </a:solidFill>
              </a:rPr>
            </a:br>
            <a:r>
              <a:rPr lang="lt-LT" sz="2400" noProof="1">
                <a:solidFill>
                  <a:srgbClr val="C00000"/>
                </a:solidFill>
              </a:rPr>
              <a:t>kuriuos  atspėję</a:t>
            </a:r>
            <a:r>
              <a:rPr lang="en-US" sz="2400" noProof="1">
                <a:solidFill>
                  <a:srgbClr val="C00000"/>
                </a:solidFill>
              </a:rPr>
              <a:t>,</a:t>
            </a:r>
            <a:r>
              <a:rPr lang="lt-LT" sz="2400" noProof="1">
                <a:solidFill>
                  <a:srgbClr val="C00000"/>
                </a:solidFill>
              </a:rPr>
              <a:t> įvardinkite jums žinomais žymėjimais </a:t>
            </a:r>
            <a:br>
              <a:rPr lang="lt-LT" sz="2400" noProof="1">
                <a:solidFill>
                  <a:srgbClr val="C00000"/>
                </a:solidFill>
              </a:rPr>
            </a:br>
            <a:r>
              <a:rPr lang="lt-LT" sz="2400" noProof="1">
                <a:solidFill>
                  <a:srgbClr val="C00000"/>
                </a:solidFill>
              </a:rPr>
              <a:t>(pvz. d.2, m.</a:t>
            </a:r>
            <a:r>
              <a:rPr lang="en-US" sz="2400" noProof="1">
                <a:solidFill>
                  <a:srgbClr val="C00000"/>
                </a:solidFill>
              </a:rPr>
              <a:t>3</a:t>
            </a:r>
            <a:r>
              <a:rPr lang="lt-LT" sz="2400" noProof="1">
                <a:solidFill>
                  <a:srgbClr val="C00000"/>
                </a:solidFill>
              </a:rPr>
              <a:t>, gr.5 ir t.t.).</a:t>
            </a:r>
            <a:r>
              <a:rPr lang="en-US" sz="2400" noProof="1">
                <a:solidFill>
                  <a:srgbClr val="C00000"/>
                </a:solidFill>
              </a:rPr>
              <a:t/>
            </a:r>
            <a:br>
              <a:rPr lang="en-US" sz="2400" noProof="1">
                <a:solidFill>
                  <a:srgbClr val="C00000"/>
                </a:solidFill>
              </a:rPr>
            </a:br>
            <a:r>
              <a:rPr lang="en-US" sz="2400" noProof="1">
                <a:solidFill>
                  <a:srgbClr val="C00000"/>
                </a:solidFill>
              </a:rPr>
              <a:t>Kiekvienas inte</a:t>
            </a:r>
            <a:r>
              <a:rPr lang="lt-LT" sz="2400" noProof="1">
                <a:solidFill>
                  <a:srgbClr val="C00000"/>
                </a:solidFill>
              </a:rPr>
              <a:t>r</a:t>
            </a:r>
            <a:r>
              <a:rPr lang="en-US" sz="2400" noProof="1">
                <a:solidFill>
                  <a:srgbClr val="C00000"/>
                </a:solidFill>
              </a:rPr>
              <a:t>valas skamb</a:t>
            </a:r>
            <a:r>
              <a:rPr lang="lt-LT" sz="2400" noProof="1">
                <a:solidFill>
                  <a:srgbClr val="C00000"/>
                </a:solidFill>
              </a:rPr>
              <a:t>ės 4 kartus.</a:t>
            </a:r>
            <a:endParaRPr lang="lt-LT" sz="2400" dirty="0">
              <a:solidFill>
                <a:srgbClr val="C00000"/>
              </a:solidFill>
            </a:endParaRPr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371600" y="3638063"/>
            <a:ext cx="7520880" cy="2135088"/>
          </a:xfrm>
        </p:spPr>
        <p:txBody>
          <a:bodyPr/>
          <a:lstStyle/>
          <a:p>
            <a:pPr lvl="0"/>
            <a:r>
              <a:rPr lang="lt-LT" sz="2400" dirty="0">
                <a:solidFill>
                  <a:schemeClr val="accent5">
                    <a:lumMod val="75000"/>
                  </a:schemeClr>
                </a:solidFill>
              </a:rPr>
              <a:t>Paspauskite kurią nors nuorodą, klausykite, rašykite:</a:t>
            </a:r>
          </a:p>
          <a:p>
            <a:endParaRPr lang="lt-LT" dirty="0"/>
          </a:p>
        </p:txBody>
      </p:sp>
      <p:pic>
        <p:nvPicPr>
          <p:cNvPr id="1026" name="Picture 2" descr="C:\Users\Admin\Desktop\klaus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439" y="4714875"/>
            <a:ext cx="2101561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ktas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8818237"/>
              </p:ext>
            </p:extLst>
          </p:nvPr>
        </p:nvGraphicFramePr>
        <p:xfrm>
          <a:off x="4860032" y="4551412"/>
          <a:ext cx="16256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Paketų programos apvalkalo objektas" showAsIcon="1" r:id="rId6" imgW="1626120" imgH="685800" progId="Package">
                  <p:embed/>
                </p:oleObj>
              </mc:Choice>
              <mc:Fallback>
                <p:oleObj name="Paketų programos apvalkalo objektas" showAsIcon="1" r:id="rId6" imgW="162612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60032" y="4551412"/>
                        <a:ext cx="1625600" cy="685800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ln>
                        <a:solidFill>
                          <a:srgbClr val="00206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tačiakampis 5"/>
          <p:cNvSpPr/>
          <p:nvPr/>
        </p:nvSpPr>
        <p:spPr>
          <a:xfrm>
            <a:off x="1763688" y="5602538"/>
            <a:ext cx="6984776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1300" dirty="0">
                <a:hlinkClick r:id="rId8"/>
              </a:rPr>
              <a:t>https://www.vamm.lt/wp-content/uploads/2020/05/Intervalai-akordai-3-VII-kl.-Medija1.mp3</a:t>
            </a:r>
            <a:endParaRPr lang="lt-LT" sz="1300" dirty="0"/>
          </a:p>
        </p:txBody>
      </p:sp>
      <p:pic>
        <p:nvPicPr>
          <p:cNvPr id="7" name="Intervalai-akordai-3 VII kl. Medija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31840" y="4551412"/>
            <a:ext cx="679037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9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1259632" y="0"/>
            <a:ext cx="7884368" cy="4149079"/>
          </a:xfrm>
        </p:spPr>
        <p:txBody>
          <a:bodyPr>
            <a:normAutofit/>
          </a:bodyPr>
          <a:lstStyle/>
          <a:p>
            <a:r>
              <a:rPr lang="lt-LT" sz="2400" dirty="0">
                <a:solidFill>
                  <a:schemeClr val="accent1">
                    <a:lumMod val="75000"/>
                  </a:schemeClr>
                </a:solidFill>
              </a:rPr>
              <a:t>PAKLAUSYKITE AKORDŲ</a:t>
            </a:r>
            <a:br>
              <a:rPr lang="lt-LT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lt-LT" sz="2400" noProof="1">
                <a:solidFill>
                  <a:schemeClr val="accent2">
                    <a:lumMod val="75000"/>
                  </a:schemeClr>
                </a:solidFill>
              </a:rPr>
              <a:t>Garso įraše  girdėsite 10 akordų:</a:t>
            </a:r>
            <a:br>
              <a:rPr lang="lt-LT" sz="2400" noProof="1">
                <a:solidFill>
                  <a:schemeClr val="accent2">
                    <a:lumMod val="75000"/>
                  </a:schemeClr>
                </a:solidFill>
              </a:rPr>
            </a:br>
            <a:r>
              <a:rPr lang="lt-LT" sz="2400" noProof="1">
                <a:solidFill>
                  <a:schemeClr val="accent2">
                    <a:lumMod val="75000"/>
                  </a:schemeClr>
                </a:solidFill>
              </a:rPr>
              <a:t>- mažorinį kvintakordą (trigarsį) su apvertimais </a:t>
            </a:r>
            <a:br>
              <a:rPr lang="lt-LT" sz="2400" noProof="1">
                <a:solidFill>
                  <a:schemeClr val="accent2">
                    <a:lumMod val="75000"/>
                  </a:schemeClr>
                </a:solidFill>
              </a:rPr>
            </a:br>
            <a:r>
              <a:rPr lang="lt-LT" sz="2400" noProof="1">
                <a:solidFill>
                  <a:schemeClr val="accent2">
                    <a:lumMod val="75000"/>
                  </a:schemeClr>
                </a:solidFill>
              </a:rPr>
              <a:t>(žymėkite juos  T, T6</a:t>
            </a:r>
            <a:r>
              <a:rPr lang="en-US" sz="2400" noProof="1">
                <a:solidFill>
                  <a:schemeClr val="accent2">
                    <a:lumMod val="75000"/>
                  </a:schemeClr>
                </a:solidFill>
              </a:rPr>
              <a:t>,</a:t>
            </a:r>
            <a:r>
              <a:rPr lang="lt-LT" sz="2400" noProof="1">
                <a:solidFill>
                  <a:schemeClr val="accent2">
                    <a:lumMod val="75000"/>
                  </a:schemeClr>
                </a:solidFill>
              </a:rPr>
              <a:t> T64);</a:t>
            </a:r>
            <a:br>
              <a:rPr lang="lt-LT" sz="2400" noProof="1">
                <a:solidFill>
                  <a:schemeClr val="accent2">
                    <a:lumMod val="75000"/>
                  </a:schemeClr>
                </a:solidFill>
              </a:rPr>
            </a:br>
            <a:r>
              <a:rPr lang="lt-LT" sz="2400" noProof="1">
                <a:solidFill>
                  <a:schemeClr val="accent2">
                    <a:lumMod val="75000"/>
                  </a:schemeClr>
                </a:solidFill>
              </a:rPr>
              <a:t>- minorinį kvintakordą (trigarsį) su apvertimais </a:t>
            </a:r>
            <a:br>
              <a:rPr lang="lt-LT" sz="2400" noProof="1">
                <a:solidFill>
                  <a:schemeClr val="accent2">
                    <a:lumMod val="75000"/>
                  </a:schemeClr>
                </a:solidFill>
              </a:rPr>
            </a:br>
            <a:r>
              <a:rPr lang="lt-LT" sz="2400" noProof="1">
                <a:solidFill>
                  <a:schemeClr val="accent2">
                    <a:lumMod val="75000"/>
                  </a:schemeClr>
                </a:solidFill>
              </a:rPr>
              <a:t>(žymėkite juos t, t6, t64);</a:t>
            </a:r>
            <a:br>
              <a:rPr lang="lt-LT" sz="2400" noProof="1">
                <a:solidFill>
                  <a:schemeClr val="accent2">
                    <a:lumMod val="75000"/>
                  </a:schemeClr>
                </a:solidFill>
              </a:rPr>
            </a:br>
            <a:r>
              <a:rPr lang="lt-LT" sz="2400" noProof="1">
                <a:solidFill>
                  <a:schemeClr val="accent2">
                    <a:lumMod val="75000"/>
                  </a:schemeClr>
                </a:solidFill>
              </a:rPr>
              <a:t>- dominantseptakordą ir apvertimus </a:t>
            </a:r>
            <a:br>
              <a:rPr lang="lt-LT" sz="2400" noProof="1">
                <a:solidFill>
                  <a:schemeClr val="accent2">
                    <a:lumMod val="75000"/>
                  </a:schemeClr>
                </a:solidFill>
              </a:rPr>
            </a:br>
            <a:r>
              <a:rPr lang="lt-LT" sz="2400" noProof="1">
                <a:solidFill>
                  <a:schemeClr val="accent2">
                    <a:lumMod val="75000"/>
                  </a:schemeClr>
                </a:solidFill>
              </a:rPr>
              <a:t>(žymėkite juos D7, D65, D43, D2)</a:t>
            </a:r>
            <a:br>
              <a:rPr lang="lt-LT" sz="2400" noProof="1">
                <a:solidFill>
                  <a:schemeClr val="accent2">
                    <a:lumMod val="75000"/>
                  </a:schemeClr>
                </a:solidFill>
              </a:rPr>
            </a:br>
            <a:r>
              <a:rPr lang="lt-LT" sz="2400" noProof="1">
                <a:solidFill>
                  <a:schemeClr val="accent2">
                    <a:lumMod val="75000"/>
                  </a:schemeClr>
                </a:solidFill>
              </a:rPr>
              <a:t>Akordai nėra skambinami kokioje nors konkrečioje tonacijoje.</a:t>
            </a:r>
            <a:r>
              <a:rPr lang="en-US" sz="2400" noProof="1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2400" noProof="1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2400" noProof="1">
                <a:solidFill>
                  <a:schemeClr val="accent2">
                    <a:lumMod val="75000"/>
                  </a:schemeClr>
                </a:solidFill>
              </a:rPr>
              <a:t>Kiekvienas akordas skamb</a:t>
            </a:r>
            <a:r>
              <a:rPr lang="lt-LT" sz="2400" noProof="1">
                <a:solidFill>
                  <a:schemeClr val="accent2">
                    <a:lumMod val="75000"/>
                  </a:schemeClr>
                </a:solidFill>
              </a:rPr>
              <a:t>ės 4 kartus. </a:t>
            </a:r>
            <a:endParaRPr lang="lt-LT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2195736" y="4147266"/>
            <a:ext cx="5576664" cy="2564904"/>
          </a:xfrm>
        </p:spPr>
        <p:txBody>
          <a:bodyPr/>
          <a:lstStyle/>
          <a:p>
            <a:pPr lvl="0"/>
            <a:r>
              <a:rPr lang="lt-LT" sz="2400" dirty="0">
                <a:solidFill>
                  <a:srgbClr val="7030A0"/>
                </a:solidFill>
              </a:rPr>
              <a:t>Paspauskite kurią nors nuorodą, klausykite, rašykite:</a:t>
            </a:r>
          </a:p>
          <a:p>
            <a:endParaRPr lang="lt-LT" dirty="0"/>
          </a:p>
        </p:txBody>
      </p:sp>
      <p:pic>
        <p:nvPicPr>
          <p:cNvPr id="2050" name="Picture 2" descr="C:\Users\Admin\Desktop\klaus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5" y="4667250"/>
            <a:ext cx="208597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ktas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3361830"/>
              </p:ext>
            </p:extLst>
          </p:nvPr>
        </p:nvGraphicFramePr>
        <p:xfrm>
          <a:off x="5436096" y="5086818"/>
          <a:ext cx="15240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Paketų programos apvalkalo objektas" showAsIcon="1" r:id="rId6" imgW="1524240" imgH="685800" progId="Package">
                  <p:embed/>
                </p:oleObj>
              </mc:Choice>
              <mc:Fallback>
                <p:oleObj name="Paketų programos apvalkalo objektas" showAsIcon="1" r:id="rId6" imgW="152424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36096" y="5086818"/>
                        <a:ext cx="1524000" cy="685800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ln>
                        <a:solidFill>
                          <a:srgbClr val="00206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tačiakampis 5"/>
          <p:cNvSpPr/>
          <p:nvPr/>
        </p:nvSpPr>
        <p:spPr>
          <a:xfrm>
            <a:off x="1707704" y="6191451"/>
            <a:ext cx="655272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1300" dirty="0">
                <a:hlinkClick r:id="rId8"/>
              </a:rPr>
              <a:t>https://www.vamm.lt/wp-content/uploads/2020/05/Intervalai-akordai-3-VII-kl.-Medija2.mp3</a:t>
            </a:r>
            <a:endParaRPr lang="lt-LT" sz="1300" dirty="0"/>
          </a:p>
        </p:txBody>
      </p:sp>
      <p:pic>
        <p:nvPicPr>
          <p:cNvPr id="7" name="Intervalai-akordai-3 VII kl. Medija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20381" y="5084389"/>
            <a:ext cx="688229" cy="68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1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4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1403648" y="476672"/>
            <a:ext cx="7054552" cy="4104455"/>
          </a:xfrm>
        </p:spPr>
        <p:txBody>
          <a:bodyPr/>
          <a:lstStyle/>
          <a:p>
            <a:r>
              <a:rPr lang="lt-LT" sz="2300" dirty="0">
                <a:solidFill>
                  <a:srgbClr val="C00000"/>
                </a:solidFill>
              </a:rPr>
              <a:t>Atliktas užduotis </a:t>
            </a:r>
            <a:r>
              <a:rPr lang="lt-LT" sz="2300" u="sng" dirty="0">
                <a:solidFill>
                  <a:srgbClr val="C00000"/>
                </a:solidFill>
              </a:rPr>
              <a:t>siųskite savo solfedžio </a:t>
            </a:r>
            <a:r>
              <a:rPr lang="lt-LT" sz="2300" u="sng" noProof="1">
                <a:solidFill>
                  <a:srgbClr val="C00000"/>
                </a:solidFill>
              </a:rPr>
              <a:t>mokytoj</a:t>
            </a:r>
            <a:r>
              <a:rPr lang="en-US" sz="2300" u="sng" dirty="0">
                <a:solidFill>
                  <a:srgbClr val="C00000"/>
                </a:solidFill>
              </a:rPr>
              <a:t>o</a:t>
            </a:r>
            <a:r>
              <a:rPr lang="lt-LT" sz="2300" u="sng" noProof="1">
                <a:solidFill>
                  <a:srgbClr val="C00000"/>
                </a:solidFill>
              </a:rPr>
              <a:t>ms</a:t>
            </a:r>
            <a:r>
              <a:rPr lang="lt-LT" sz="2300" u="sng" dirty="0">
                <a:solidFill>
                  <a:srgbClr val="C00000"/>
                </a:solidFill>
              </a:rPr>
              <a:t> </a:t>
            </a:r>
            <a:r>
              <a:rPr lang="en-US" sz="2300" u="sng" dirty="0">
                <a:solidFill>
                  <a:srgbClr val="C00000"/>
                </a:solidFill>
              </a:rPr>
              <a:t/>
            </a:r>
            <a:br>
              <a:rPr lang="en-US" sz="2300" u="sng" dirty="0">
                <a:solidFill>
                  <a:srgbClr val="C00000"/>
                </a:solidFill>
              </a:rPr>
            </a:br>
            <a:r>
              <a:rPr lang="lt-LT" sz="2300" dirty="0">
                <a:solidFill>
                  <a:srgbClr val="C00000"/>
                </a:solidFill>
              </a:rPr>
              <a:t>elektroniniu paštu</a:t>
            </a:r>
            <a:r>
              <a:rPr lang="en-US" sz="2300" dirty="0">
                <a:solidFill>
                  <a:srgbClr val="C00000"/>
                </a:solidFill>
              </a:rPr>
              <a:t>.</a:t>
            </a:r>
            <a:br>
              <a:rPr lang="en-US" sz="2300" dirty="0">
                <a:solidFill>
                  <a:srgbClr val="C00000"/>
                </a:solidFill>
              </a:rPr>
            </a:br>
            <a:r>
              <a:rPr lang="lt-LT" sz="2300" dirty="0">
                <a:solidFill>
                  <a:srgbClr val="7030A0"/>
                </a:solidFill>
              </a:rPr>
              <a:t/>
            </a:r>
            <a:br>
              <a:rPr lang="lt-LT" sz="2300" dirty="0">
                <a:solidFill>
                  <a:srgbClr val="7030A0"/>
                </a:solidFill>
              </a:rPr>
            </a:br>
            <a:r>
              <a:rPr lang="lt-LT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Solfedžio dalyko mokytojos:</a:t>
            </a:r>
            <a: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lt-LT" sz="1800" noProof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ūta Bernatonytė, el. </a:t>
            </a:r>
            <a:r>
              <a:rPr lang="lt-LT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paštas </a:t>
            </a:r>
            <a:r>
              <a:rPr lang="lt-LT" sz="1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1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ruta.bernatonyte@gmail.com</a:t>
            </a:r>
            <a:r>
              <a:rPr lang="en-US" sz="1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lt-LT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Jolanta </a:t>
            </a:r>
            <a:r>
              <a:rPr lang="lt-LT" sz="1800" noProof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Grinevič</a:t>
            </a:r>
            <a:r>
              <a:rPr lang="en-US" sz="1800" noProof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-Tankeliun</a:t>
            </a:r>
            <a:r>
              <a:rPr lang="lt-LT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lt-LT" sz="1800" noProof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el</a:t>
            </a:r>
            <a:r>
              <a:rPr lang="lt-LT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paštas – </a:t>
            </a:r>
            <a:r>
              <a:rPr lang="lt-LT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jolanta4ka</a:t>
            </a:r>
            <a: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@yahoo.com</a:t>
            </a:r>
            <a: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Gabriel</a:t>
            </a:r>
            <a:r>
              <a:rPr lang="lt-LT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ė </a:t>
            </a:r>
            <a:r>
              <a:rPr lang="lt-LT" sz="1800" noProof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Rastenytė-Mališauskienė, el</a:t>
            </a:r>
            <a:r>
              <a:rPr lang="lt-LT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paštas – </a:t>
            </a:r>
            <a: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gabrielerastenyte@gmail.com</a:t>
            </a:r>
            <a: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Galina </a:t>
            </a:r>
            <a:r>
              <a:rPr lang="en-US" sz="1800" noProof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Savinien</a:t>
            </a:r>
            <a:r>
              <a:rPr lang="lt-LT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ė, </a:t>
            </a:r>
            <a:r>
              <a:rPr lang="lt-LT" sz="1800" noProof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el</a:t>
            </a:r>
            <a:r>
              <a:rPr lang="lt-LT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paštas – </a:t>
            </a:r>
            <a:r>
              <a:rPr lang="lt-LT" sz="1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galsaviniene</a:t>
            </a:r>
            <a: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@gmail.com</a:t>
            </a:r>
            <a: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noProof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Raimonda Svirskien</a:t>
            </a:r>
            <a:r>
              <a:rPr lang="lt-LT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ė, </a:t>
            </a:r>
            <a:r>
              <a:rPr lang="lt-LT" sz="1800" noProof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el</a:t>
            </a:r>
            <a:r>
              <a:rPr lang="lt-LT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paštas – </a:t>
            </a:r>
            <a:r>
              <a:rPr lang="lt-LT" sz="1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romeo.raima</a:t>
            </a:r>
            <a: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@gmail.com</a:t>
            </a:r>
            <a: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noProof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Migl</a:t>
            </a:r>
            <a:r>
              <a:rPr lang="lt-LT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ė </a:t>
            </a:r>
            <a:r>
              <a:rPr lang="lt-LT" sz="1800" noProof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Uleckienė</a:t>
            </a:r>
            <a:r>
              <a:rPr lang="lt-LT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lt-LT" sz="1800" noProof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el</a:t>
            </a:r>
            <a:r>
              <a:rPr lang="lt-LT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paštas – </a:t>
            </a:r>
            <a:r>
              <a:rPr lang="lt-LT" sz="1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migle.cicenaite</a:t>
            </a:r>
            <a: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@</a:t>
            </a:r>
            <a:r>
              <a:rPr lang="en-US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gmail.com</a:t>
            </a:r>
            <a:endParaRPr lang="lt-LT" dirty="0"/>
          </a:p>
        </p:txBody>
      </p:sp>
      <p:pic>
        <p:nvPicPr>
          <p:cNvPr id="3074" name="Picture 2" descr="C:\Users\Admin\Desktop\klaus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087" y="4144119"/>
            <a:ext cx="1685925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10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59</Words>
  <Application>Microsoft Office PowerPoint</Application>
  <PresentationFormat>Demonstracija ekrane (4:3)</PresentationFormat>
  <Paragraphs>17</Paragraphs>
  <Slides>4</Slides>
  <Notes>0</Notes>
  <HiddenSlides>0</HiddenSlides>
  <MMClips>2</MMClips>
  <ScaleCrop>false</ScaleCrop>
  <HeadingPairs>
    <vt:vector size="8" baseType="variant">
      <vt:variant>
        <vt:lpstr>Naudojami šriftai</vt:lpstr>
      </vt:variant>
      <vt:variant>
        <vt:i4>5</vt:i4>
      </vt:variant>
      <vt:variant>
        <vt:lpstr>Tema</vt:lpstr>
      </vt:variant>
      <vt:variant>
        <vt:i4>1</vt:i4>
      </vt:variant>
      <vt:variant>
        <vt:lpstr>Įdėtosios OLE paslaugos</vt:lpstr>
      </vt:variant>
      <vt:variant>
        <vt:i4>1</vt:i4>
      </vt:variant>
      <vt:variant>
        <vt:lpstr>Skaidrių pavadinimai</vt:lpstr>
      </vt:variant>
      <vt:variant>
        <vt:i4>4</vt:i4>
      </vt:variant>
    </vt:vector>
  </HeadingPairs>
  <TitlesOfParts>
    <vt:vector size="11" baseType="lpstr">
      <vt:lpstr>Algerian</vt:lpstr>
      <vt:lpstr>Arial</vt:lpstr>
      <vt:lpstr>Calibri</vt:lpstr>
      <vt:lpstr>Ravie</vt:lpstr>
      <vt:lpstr>Times New Roman</vt:lpstr>
      <vt:lpstr>Office tema</vt:lpstr>
      <vt:lpstr>Paketų programos apvalkalo objektas</vt:lpstr>
      <vt:lpstr>   SOLFEDŽIO PAKLAUSYKIME 7 klasė Užduotys Nr.3    INTERVALAI IR AKORDAI   </vt:lpstr>
      <vt:lpstr>Paklausykite ir atspėkite intervalus  Garso įraše girdėsite 10 paprastųjų intervalų,  kuriuos  atspėję, įvardinkite jums žinomais žymėjimais  (pvz. d.2, m.3, gr.5 ir t.t.). Kiekvienas intervalas skambės 4 kartus.</vt:lpstr>
      <vt:lpstr>PAKLAUSYKITE AKORDŲ Garso įraše  girdėsite 10 akordų: - mažorinį kvintakordą (trigarsį) su apvertimais  (žymėkite juos  T, T6, T64); - minorinį kvintakordą (trigarsį) su apvertimais  (žymėkite juos t, t6, t64); - dominantseptakordą ir apvertimus  (žymėkite juos D7, D65, D43, D2) Akordai nėra skambinami kokioje nors konkrečioje tonacijoje. Kiekvienas akordas skambės 4 kartus. </vt:lpstr>
      <vt:lpstr>Atliktas užduotis siųskite savo solfedžio mokytojoms  elektroniniu paštu.  Solfedžio dalyko mokytojos: Rūta Bernatonytė, el. paštas – ruta.bernatonyte@gmail.com Jolanta Grinevič-Tankeliun, el. paštas – jolanta4ka@yahoo.com Gabrielė Rastenytė-Mališauskienė, el. paštas – gabrielerastenyte@gmail.com Galina Savinienė, el. paštas – galsaviniene@gmail.com Raimonda Svirskienė, el. paštas – romeo.raima@gmail.com Miglė Uleckienė, el. paštas – migle.cicenaite@gmail.com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pristatymas</dc:title>
  <dc:creator>Admin</dc:creator>
  <cp:lastModifiedBy>User</cp:lastModifiedBy>
  <cp:revision>6</cp:revision>
  <dcterms:created xsi:type="dcterms:W3CDTF">2020-05-05T17:18:53Z</dcterms:created>
  <dcterms:modified xsi:type="dcterms:W3CDTF">2020-05-09T20:47:55Z</dcterms:modified>
</cp:coreProperties>
</file>