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1AE"/>
    <a:srgbClr val="CCFF99"/>
    <a:srgbClr val="99FF33"/>
    <a:srgbClr val="99CC00"/>
    <a:srgbClr val="DDC1FF"/>
    <a:srgbClr val="FFFF99"/>
    <a:srgbClr val="0BF521"/>
    <a:srgbClr val="009A00"/>
    <a:srgbClr val="00BC04"/>
    <a:srgbClr val="D1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45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952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767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709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766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551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510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75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154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488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060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C43DE-B264-4C80-B4F1-8499EE445ED6}" type="datetimeFigureOut">
              <a:rPr lang="lt-LT" smtClean="0"/>
              <a:t>2020.05.08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8F482-F83A-4F8D-8334-E2F88675C9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850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olanta4ka@yahoo.com" TargetMode="External"/><Relationship Id="rId7" Type="http://schemas.openxmlformats.org/officeDocument/2006/relationships/hyperlink" Target="mailto:migle.cicenaite@gmail.com" TargetMode="External"/><Relationship Id="rId2" Type="http://schemas.openxmlformats.org/officeDocument/2006/relationships/hyperlink" Target="mailto:ruta.bernatonyte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romeo.raima@gmail.com" TargetMode="External"/><Relationship Id="rId5" Type="http://schemas.openxmlformats.org/officeDocument/2006/relationships/hyperlink" Target="mailto:galsaviniene@gmail.com" TargetMode="External"/><Relationship Id="rId4" Type="http://schemas.openxmlformats.org/officeDocument/2006/relationships/hyperlink" Target="mailto:gabrielerastenyt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rgbClr val="DDC1FF">
                  <a:shade val="30000"/>
                  <a:satMod val="115000"/>
                </a:srgbClr>
              </a:gs>
              <a:gs pos="50000">
                <a:srgbClr val="DDC1FF">
                  <a:shade val="67500"/>
                  <a:satMod val="115000"/>
                </a:srgbClr>
              </a:gs>
              <a:gs pos="100000">
                <a:srgbClr val="DDC1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en-US" dirty="0" err="1" smtClean="0"/>
              <a:t>Solfed</a:t>
            </a:r>
            <a:r>
              <a:rPr lang="lt-LT" dirty="0" smtClean="0"/>
              <a:t>žio</a:t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ECFFAF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lt-LT" dirty="0" smtClean="0"/>
              <a:t>I</a:t>
            </a:r>
            <a:r>
              <a:rPr lang="en-US" dirty="0" smtClean="0"/>
              <a:t>I</a:t>
            </a:r>
            <a:r>
              <a:rPr lang="lt-LT" dirty="0" smtClean="0"/>
              <a:t>I klasė 9 pamoka</a:t>
            </a:r>
          </a:p>
          <a:p>
            <a:r>
              <a:rPr lang="lt-LT" dirty="0" smtClean="0"/>
              <a:t>Muzikos teorijos metodinė grupė</a:t>
            </a:r>
          </a:p>
          <a:p>
            <a:r>
              <a:rPr lang="lt-LT" dirty="0" smtClean="0"/>
              <a:t>Vilnius 2020</a:t>
            </a:r>
          </a:p>
          <a:p>
            <a:r>
              <a:rPr lang="lt-LT" dirty="0" smtClean="0"/>
              <a:t>Parengė mokytoja ekspertė G.Savinienė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2359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lt-LT" dirty="0" smtClean="0"/>
              <a:t>Sekvencija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8D6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t-LT" b="1" dirty="0" smtClean="0"/>
              <a:t>Sekvencija</a:t>
            </a:r>
            <a:r>
              <a:rPr lang="lt-LT" dirty="0" smtClean="0"/>
              <a:t> (lot. </a:t>
            </a:r>
            <a:r>
              <a:rPr lang="lt-LT" dirty="0"/>
              <a:t>s</a:t>
            </a:r>
            <a:r>
              <a:rPr lang="lt-LT" dirty="0" smtClean="0"/>
              <a:t>equentia „sekimas“) – </a:t>
            </a:r>
            <a:r>
              <a:rPr lang="lt-LT" b="1" dirty="0" smtClean="0"/>
              <a:t>m</a:t>
            </a:r>
            <a:r>
              <a:rPr lang="en-US" b="1" dirty="0" err="1" smtClean="0"/>
              <a:t>uzikini</a:t>
            </a:r>
            <a:r>
              <a:rPr lang="lt-LT" b="1" dirty="0" smtClean="0"/>
              <a:t>s motyv</a:t>
            </a:r>
            <a:r>
              <a:rPr lang="en-US" b="1" dirty="0" smtClean="0"/>
              <a:t>as, </a:t>
            </a:r>
            <a:r>
              <a:rPr lang="en-US" b="1" dirty="0" err="1" smtClean="0"/>
              <a:t>besi</a:t>
            </a:r>
            <a:r>
              <a:rPr lang="lt-LT" b="1" dirty="0" smtClean="0"/>
              <a:t>kartoji</a:t>
            </a:r>
            <a:r>
              <a:rPr lang="en-US" b="1" dirty="0" err="1" smtClean="0"/>
              <a:t>nti</a:t>
            </a:r>
            <a:r>
              <a:rPr lang="lt-LT" b="1" dirty="0" smtClean="0"/>
              <a:t>s ky</a:t>
            </a:r>
            <a:r>
              <a:rPr lang="en-US" b="1" dirty="0" err="1" smtClean="0"/>
              <a:t>lan</a:t>
            </a:r>
            <a:r>
              <a:rPr lang="lt-LT" b="1" dirty="0" smtClean="0"/>
              <a:t>čia ar krintančia kryptimi.</a:t>
            </a:r>
          </a:p>
          <a:p>
            <a:r>
              <a:rPr lang="lt-LT" dirty="0" smtClean="0"/>
              <a:t>Klausydami muzikos,  turite atkreipti dėmesį į </a:t>
            </a:r>
            <a:r>
              <a:rPr lang="lt-LT" b="1" dirty="0" smtClean="0"/>
              <a:t>motyvus,</a:t>
            </a:r>
            <a:r>
              <a:rPr lang="lt-LT" dirty="0" smtClean="0"/>
              <a:t> kurie sudaro sekvenciją. </a:t>
            </a:r>
          </a:p>
          <a:p>
            <a:r>
              <a:rPr lang="lt-LT" dirty="0" smtClean="0"/>
              <a:t>Kas tas motyvas? O gi mažiausia muzikos dalelė.</a:t>
            </a:r>
          </a:p>
          <a:p>
            <a:r>
              <a:rPr lang="lt-LT" dirty="0" smtClean="0"/>
              <a:t>Motyvai gali būti įvairūs, pvz.: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0407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lt-LT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580" y="116632"/>
            <a:ext cx="5638096" cy="218095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028" y="1973188"/>
            <a:ext cx="5791200" cy="22479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621" y="4221088"/>
            <a:ext cx="6704013" cy="19431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21" y="6309320"/>
            <a:ext cx="8761413" cy="4381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66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lt-LT" sz="2000" dirty="0" smtClean="0"/>
              <a:t>Šiuos motyvus pakartosime vis kitu aukščiu ir gausime sekvenciją, pvz.:</a:t>
            </a:r>
            <a:endParaRPr lang="lt-L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190" y="980728"/>
            <a:ext cx="4647619" cy="70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lumMod val="20000"/>
                <a:lumOff val="8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0" y="518878"/>
            <a:ext cx="8913813" cy="21050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543175"/>
            <a:ext cx="7999413" cy="2286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6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14" y="4829175"/>
            <a:ext cx="8380413" cy="20288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857" y="-27384"/>
            <a:ext cx="3581400" cy="447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18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endParaRPr lang="lt-L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rgbClr val="F9EB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124" y="184852"/>
            <a:ext cx="3580953" cy="45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41" y="620688"/>
            <a:ext cx="8456613" cy="20669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DDC1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13242"/>
            <a:ext cx="7923213" cy="2181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66" y="4820427"/>
            <a:ext cx="7313613" cy="19335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65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000" smtClean="0"/>
              <a:t>``</a:t>
            </a:r>
            <a:endParaRPr lang="lt-L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8229600" cy="116354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8F499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5181600" cy="29718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996" y="3914774"/>
            <a:ext cx="5410200" cy="294322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FFFF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624"/>
            <a:ext cx="3276600" cy="4095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3276600" cy="100965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8F499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03" y="2132856"/>
            <a:ext cx="3591113" cy="11334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09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99CC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t-LT" sz="1600" dirty="0" smtClean="0"/>
              <a:t>Krintančios sekvencijos motyvas pradedamas vis žemesniu laipsniu, todėl ir skamba žemiau.</a:t>
            </a:r>
            <a:br>
              <a:rPr lang="lt-LT" sz="1600" dirty="0" smtClean="0"/>
            </a:br>
            <a:r>
              <a:rPr lang="lt-LT" sz="1600" dirty="0" smtClean="0"/>
              <a:t>Kylančios sekvencijos motyvas pradedamas vis aukštesniu laipsniu ir skamba vis aukščiau.</a:t>
            </a:r>
            <a:br>
              <a:rPr lang="lt-LT" sz="1600" dirty="0" smtClean="0"/>
            </a:br>
            <a:r>
              <a:rPr lang="lt-LT" sz="1600" dirty="0" smtClean="0"/>
              <a:t>Pavyzdys – lietuvių liaudies daina „Šoka kiškis</a:t>
            </a:r>
            <a:r>
              <a:rPr lang="en-US" sz="1600" dirty="0" smtClean="0"/>
              <a:t> </a:t>
            </a:r>
            <a:r>
              <a:rPr lang="lt-LT" sz="1600" dirty="0" smtClean="0"/>
              <a:t>šoka lapė“.</a:t>
            </a:r>
            <a:br>
              <a:rPr lang="lt-LT" sz="1600" dirty="0" smtClean="0"/>
            </a:br>
            <a:endParaRPr lang="lt-LT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  <a:solidFill>
            <a:srgbClr val="FFFF99"/>
          </a:solidFill>
          <a:ln>
            <a:solidFill>
              <a:srgbClr val="FCD1A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t-LT" dirty="0"/>
              <a:t>Dainoje </a:t>
            </a:r>
            <a:r>
              <a:rPr lang="lt-LT" b="1" dirty="0"/>
              <a:t>„Šoka </a:t>
            </a:r>
            <a:r>
              <a:rPr lang="lt-LT" b="1" dirty="0" smtClean="0"/>
              <a:t>kiškis šoka lapė“ </a:t>
            </a:r>
            <a:r>
              <a:rPr lang="lt-LT" dirty="0" smtClean="0"/>
              <a:t>(tonacija F-dur) krintanti </a:t>
            </a:r>
            <a:r>
              <a:rPr lang="lt-LT" dirty="0"/>
              <a:t>sekvencija prasideda  </a:t>
            </a:r>
            <a:r>
              <a:rPr lang="lt-LT" dirty="0" smtClean="0"/>
              <a:t>nuo </a:t>
            </a:r>
            <a:r>
              <a:rPr lang="lt-LT" b="1" dirty="0" smtClean="0"/>
              <a:t>V</a:t>
            </a:r>
            <a:r>
              <a:rPr lang="lt-LT" dirty="0" smtClean="0"/>
              <a:t> gamos laipsnio, sekanti sekvencija – nuo  </a:t>
            </a:r>
            <a:r>
              <a:rPr lang="lt-LT" b="1" dirty="0" smtClean="0"/>
              <a:t>IV</a:t>
            </a:r>
            <a:r>
              <a:rPr lang="lt-LT" dirty="0" smtClean="0"/>
              <a:t> gamos laipsnio.</a:t>
            </a:r>
          </a:p>
          <a:p>
            <a:r>
              <a:rPr lang="lt-LT" dirty="0" smtClean="0"/>
              <a:t>Kylanti sekvencija dainoje </a:t>
            </a:r>
            <a:r>
              <a:rPr lang="lt-LT" b="1" dirty="0" smtClean="0"/>
              <a:t>„Šoka kiškis šoka lapė“</a:t>
            </a:r>
            <a:r>
              <a:rPr lang="lt-LT" dirty="0" smtClean="0"/>
              <a:t> prasideda nuo </a:t>
            </a:r>
            <a:r>
              <a:rPr lang="lt-LT" b="1" dirty="0" smtClean="0"/>
              <a:t>I</a:t>
            </a:r>
            <a:r>
              <a:rPr lang="lt-LT" dirty="0" smtClean="0"/>
              <a:t> gamos laipsnio, sekanti sekvencija prasideda nuo </a:t>
            </a:r>
            <a:r>
              <a:rPr lang="lt-LT" b="1" dirty="0" smtClean="0"/>
              <a:t>II</a:t>
            </a:r>
            <a:r>
              <a:rPr lang="lt-LT" dirty="0" smtClean="0"/>
              <a:t> gamos laipsnio.</a:t>
            </a:r>
            <a:endParaRPr lang="en-US" dirty="0" smtClean="0"/>
          </a:p>
          <a:p>
            <a:r>
              <a:rPr lang="lt-LT" smtClean="0"/>
              <a:t>Žiūrėkite </a:t>
            </a:r>
            <a:r>
              <a:rPr lang="lt-LT" smtClean="0"/>
              <a:t>6-os </a:t>
            </a:r>
            <a:r>
              <a:rPr lang="lt-LT" dirty="0" smtClean="0"/>
              <a:t>skaidrės pavyzdį.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11051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827088" y="908050"/>
            <a:ext cx="7561262" cy="3602038"/>
          </a:xfrm>
          <a:prstGeom prst="rect">
            <a:avLst/>
          </a:prstGeom>
          <a:gradFill flip="none" rotWithShape="1">
            <a:gsLst>
              <a:gs pos="0">
                <a:srgbClr val="FCD1AE">
                  <a:shade val="30000"/>
                  <a:satMod val="115000"/>
                </a:srgbClr>
              </a:gs>
              <a:gs pos="50000">
                <a:srgbClr val="FCD1AE">
                  <a:shade val="67500"/>
                  <a:satMod val="115000"/>
                </a:srgbClr>
              </a:gs>
              <a:gs pos="100000">
                <a:srgbClr val="FCD1AE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lt-LT" altLang="lt-LT" sz="2400" dirty="0">
                <a:latin typeface="Times New Roman" pitchFamily="18" charset="0"/>
                <a:cs typeface="Times New Roman" pitchFamily="18" charset="0"/>
              </a:rPr>
              <a:t>Šios pamokos užduotis rasite užduočių priede.</a:t>
            </a:r>
            <a:br>
              <a:rPr lang="lt-LT" altLang="lt-LT" sz="2400" dirty="0">
                <a:latin typeface="Times New Roman" pitchFamily="18" charset="0"/>
                <a:cs typeface="Times New Roman" pitchFamily="18" charset="0"/>
              </a:rPr>
            </a:br>
            <a:r>
              <a:rPr lang="lt-LT" altLang="lt-LT" sz="2400" dirty="0">
                <a:latin typeface="Times New Roman" pitchFamily="18" charset="0"/>
                <a:cs typeface="Times New Roman" pitchFamily="18" charset="0"/>
              </a:rPr>
              <a:t>Atliktas užduotis  </a:t>
            </a:r>
            <a:r>
              <a:rPr lang="lt-LT" altLang="lt-LT" sz="2400" u="sng" dirty="0">
                <a:latin typeface="Times New Roman" pitchFamily="18" charset="0"/>
                <a:cs typeface="Times New Roman" pitchFamily="18" charset="0"/>
              </a:rPr>
              <a:t>siųskite savo solfedžio </a:t>
            </a:r>
            <a:r>
              <a:rPr lang="lt-LT" altLang="lt-LT" sz="2400" u="sng" noProof="1">
                <a:latin typeface="Times New Roman" pitchFamily="18" charset="0"/>
                <a:cs typeface="Times New Roman" pitchFamily="18" charset="0"/>
              </a:rPr>
              <a:t>mokytoj</a:t>
            </a:r>
            <a:r>
              <a:rPr lang="en-US" altLang="lt-LT" sz="2400" u="sng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lt-LT" sz="2400" u="sng" noProof="1"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lt-LT" altLang="lt-LT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400" dirty="0">
                <a:latin typeface="Times New Roman" pitchFamily="18" charset="0"/>
                <a:cs typeface="Times New Roman" pitchFamily="18" charset="0"/>
              </a:rPr>
              <a:t>elektroniniu paštu</a:t>
            </a:r>
            <a:r>
              <a:rPr lang="en-US" altLang="lt-LT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lt-LT" altLang="lt-LT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lt-LT" altLang="lt-LT" sz="2400" dirty="0">
                <a:solidFill>
                  <a:srgbClr val="000000"/>
                </a:solidFill>
                <a:latin typeface="Lucida Sans Unicode" pitchFamily="34" charset="0"/>
              </a:rPr>
              <a:t/>
            </a:r>
            <a:br>
              <a:rPr lang="lt-LT" altLang="lt-LT" sz="2400" dirty="0">
                <a:solidFill>
                  <a:srgbClr val="000000"/>
                </a:solidFill>
                <a:latin typeface="Lucida Sans Unicode" pitchFamily="34" charset="0"/>
              </a:rPr>
            </a:b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Solfedžio dalyko mokytojos: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ūta Bernatonytė, el. paštas – 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ruta.bernatonyte@gmail.com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Jolanta Grinevič, el. paštas – </a:t>
            </a: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jolanta4ka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@yahoo.com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Gabriel</a:t>
            </a: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ė Rastenytė-Mališauskienė, el. paštas – 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gabrielerastenyte@gmail.com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Galina </a:t>
            </a:r>
            <a:r>
              <a:rPr lang="en-US" altLang="lt-LT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Savinien</a:t>
            </a: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ė, el. paštas – </a:t>
            </a: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galsaviniene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@gmail.com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lt-LT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Raimonda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lt-LT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Svirskien</a:t>
            </a: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ė, el. paštas – </a:t>
            </a: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romeo.raima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@gmail.com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lt-LT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Migl</a:t>
            </a: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ė Uleckienė, el. paštas – </a:t>
            </a:r>
            <a:r>
              <a:rPr lang="lt-LT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migle.cicenaite</a:t>
            </a:r>
            <a:r>
              <a:rPr lang="en-US" altLang="lt-LT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@</a:t>
            </a:r>
            <a:r>
              <a:rPr lang="en-US" altLang="lt-LT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gmail.com</a:t>
            </a:r>
            <a:endParaRPr lang="en-US" altLang="lt-LT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712</TotalTime>
  <Words>163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Solfedžio </vt:lpstr>
      <vt:lpstr>Sekvencija</vt:lpstr>
      <vt:lpstr>PowerPoint Presentation</vt:lpstr>
      <vt:lpstr>Šiuos motyvus pakartosime vis kitu aukščiu ir gausime sekvenciją, pvz.:</vt:lpstr>
      <vt:lpstr>PowerPoint Presentation</vt:lpstr>
      <vt:lpstr>``</vt:lpstr>
      <vt:lpstr>Krintančios sekvencijos motyvas pradedamas vis žemesniu laipsniu, todėl ir skamba žemiau. Kylančios sekvencijos motyvas pradedamas vis aukštesniu laipsniu ir skamba vis aukščiau. Pavyzdys – lietuvių liaudies daina „Šoka kiškis šoka lapė“.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Solfedžio II klasė 9 pamoka</dc:title>
  <dc:creator>User</dc:creator>
  <cp:lastModifiedBy>User</cp:lastModifiedBy>
  <cp:revision>122</cp:revision>
  <dcterms:created xsi:type="dcterms:W3CDTF">2020-05-06T09:34:42Z</dcterms:created>
  <dcterms:modified xsi:type="dcterms:W3CDTF">2020-05-08T16:12:44Z</dcterms:modified>
</cp:coreProperties>
</file>