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80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82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2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58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4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B45F-FEB7-426B-9DC1-683734544B0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F1016F-C8C0-4F60-AD13-9AA3869B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virtualpiano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FB03AC-644E-4C20-A734-908F1B41D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128" y="420913"/>
            <a:ext cx="9239929" cy="6328229"/>
          </a:xfrm>
        </p:spPr>
        <p:txBody>
          <a:bodyPr/>
          <a:lstStyle/>
          <a:p>
            <a:r>
              <a:rPr lang="lt-LT" sz="2200" dirty="0">
                <a:solidFill>
                  <a:srgbClr val="90C226"/>
                </a:solidFill>
                <a:latin typeface="Trebuchet MS" panose="020B0603020202020204"/>
              </a:rPr>
              <a:t>                       </a:t>
            </a:r>
            <a:r>
              <a:rPr lang="lt-LT" sz="2200" dirty="0">
                <a:solidFill>
                  <a:schemeClr val="accent1"/>
                </a:solidFill>
                <a:latin typeface="Trebuchet MS" panose="020B0603020202020204"/>
              </a:rPr>
              <a:t>VILNIAUS ALGIRDO MUZIKOS MOKYKLA</a:t>
            </a:r>
            <a:br>
              <a:rPr lang="lt-LT" sz="22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2200" dirty="0">
                <a:solidFill>
                  <a:schemeClr val="accent1"/>
                </a:solidFill>
                <a:latin typeface="Trebuchet MS" panose="020B0603020202020204"/>
              </a:rPr>
              <a:t>                       MUZIKOS TEORIJOS METODINĖ GRUPĖ</a:t>
            </a:r>
            <a:br>
              <a:rPr lang="lt-LT" sz="2200" dirty="0">
                <a:solidFill>
                  <a:srgbClr val="90C226"/>
                </a:solidFill>
                <a:latin typeface="Trebuchet MS" panose="020B0603020202020204"/>
              </a:rPr>
            </a:br>
            <a:br>
              <a:rPr lang="lt-LT" sz="3800" dirty="0">
                <a:solidFill>
                  <a:srgbClr val="90C226"/>
                </a:solidFill>
                <a:latin typeface="Trebuchet MS" panose="020B0603020202020204"/>
              </a:rPr>
            </a:br>
            <a:r>
              <a:rPr lang="lt-LT" sz="3200" dirty="0">
                <a:solidFill>
                  <a:srgbClr val="90C226"/>
                </a:solidFill>
                <a:latin typeface="Trebuchet MS" panose="020B0603020202020204"/>
              </a:rPr>
              <a:t>                       </a:t>
            </a:r>
            <a:r>
              <a:rPr lang="lt-LT" sz="4400" dirty="0">
                <a:solidFill>
                  <a:srgbClr val="FF0000"/>
                </a:solidFill>
                <a:latin typeface="Trebuchet MS" panose="020B0603020202020204"/>
              </a:rPr>
              <a:t>SOLFEDŽIO</a:t>
            </a:r>
            <a:br>
              <a:rPr lang="lt-LT" sz="4000" dirty="0">
                <a:solidFill>
                  <a:schemeClr val="accent1"/>
                </a:solidFill>
                <a:latin typeface="Trebuchet MS" panose="020B0603020202020204"/>
              </a:rPr>
            </a:br>
            <a:br>
              <a:rPr lang="lt-LT" sz="32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3200" dirty="0">
                <a:solidFill>
                  <a:schemeClr val="accent1"/>
                </a:solidFill>
                <a:latin typeface="Trebuchet MS" panose="020B0603020202020204"/>
              </a:rPr>
              <a:t>                        </a:t>
            </a:r>
            <a:r>
              <a:rPr lang="lt-LT" sz="2500" dirty="0">
                <a:solidFill>
                  <a:srgbClr val="FF0000"/>
                </a:solidFill>
                <a:latin typeface="Trebuchet MS" panose="020B0603020202020204"/>
              </a:rPr>
              <a:t>V KLASĖ</a:t>
            </a:r>
            <a: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  <a:t>, 2 PUSMETIS</a:t>
            </a:r>
            <a:b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  <a:t>                               </a:t>
            </a:r>
            <a:r>
              <a:rPr lang="lt-LT" sz="2500" dirty="0">
                <a:solidFill>
                  <a:srgbClr val="FF0000"/>
                </a:solidFill>
                <a:latin typeface="Trebuchet MS" panose="020B0603020202020204"/>
              </a:rPr>
              <a:t>8 PAMOKA</a:t>
            </a:r>
            <a:b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</a:br>
            <a:b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</a:br>
            <a:b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</a:br>
            <a:b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2500" dirty="0">
                <a:solidFill>
                  <a:schemeClr val="accent1"/>
                </a:solidFill>
                <a:latin typeface="Trebuchet MS" panose="020B0603020202020204"/>
              </a:rPr>
              <a:t>                                   </a:t>
            </a:r>
            <a: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  <a:t>PARUOŠĖ MOKYTOJA METODINIKĖ</a:t>
            </a:r>
            <a:b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  <a:t>                                               </a:t>
            </a:r>
            <a:r>
              <a:rPr lang="en-US" sz="1800" dirty="0">
                <a:solidFill>
                  <a:schemeClr val="accent1"/>
                </a:solidFill>
                <a:latin typeface="Trebuchet MS" panose="020B0603020202020204"/>
              </a:rPr>
              <a:t> </a:t>
            </a:r>
            <a: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  <a:t> RAIMONDA SVIRSKIENĖ</a:t>
            </a:r>
            <a:b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</a:br>
            <a:b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  <a:t>                                                VILNIUS</a:t>
            </a:r>
            <a:b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</a:br>
            <a:r>
              <a:rPr lang="lt-LT" sz="1800" dirty="0">
                <a:solidFill>
                  <a:schemeClr val="accent1"/>
                </a:solidFill>
                <a:latin typeface="Trebuchet MS" panose="020B0603020202020204"/>
              </a:rPr>
              <a:t>                                                2020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E983-7844-4E6F-A811-1D74F706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12" y="624110"/>
            <a:ext cx="9720201" cy="5959570"/>
          </a:xfrm>
        </p:spPr>
        <p:txBody>
          <a:bodyPr>
            <a:normAutofit/>
          </a:bodyPr>
          <a:lstStyle/>
          <a:p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Pasolfed</a:t>
            </a:r>
            <a:r>
              <a:rPr lang="lt-LT" u="sng" dirty="0">
                <a:solidFill>
                  <a:schemeClr val="accent1">
                    <a:lumMod val="75000"/>
                  </a:schemeClr>
                </a:solidFill>
              </a:rPr>
              <a:t>ž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iuokite</a:t>
            </a:r>
            <a:r>
              <a:rPr lang="lt-LT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2800" dirty="0"/>
              <a:t>Volfgango Amadejaus Mocarto Serenados (Nakties muzika) melodiją:</a:t>
            </a:r>
            <a:br>
              <a:rPr lang="lt-LT" dirty="0"/>
            </a:br>
            <a:r>
              <a:rPr lang="lt-LT" dirty="0"/>
              <a:t>  </a:t>
            </a:r>
            <a:br>
              <a:rPr lang="lt-LT" dirty="0"/>
            </a:br>
            <a:r>
              <a:rPr lang="lt-LT" dirty="0"/>
              <a:t>   </a:t>
            </a:r>
            <a:r>
              <a:rPr lang="lt-LT" sz="2400" dirty="0"/>
              <a:t>Kokia jos tonacija?</a:t>
            </a:r>
            <a:br>
              <a:rPr lang="lt-LT" sz="2400" dirty="0"/>
            </a:br>
            <a:r>
              <a:rPr lang="lt-LT" sz="2400" dirty="0"/>
              <a:t>    Antroje eilutėje yra du kartus pasirodantis </a:t>
            </a:r>
            <a:br>
              <a:rPr lang="lt-LT" sz="2400" dirty="0"/>
            </a:br>
            <a:r>
              <a:rPr lang="lt-LT" sz="2400" dirty="0"/>
              <a:t>    tritonis </a:t>
            </a:r>
            <a:r>
              <a:rPr lang="lt-LT" sz="2400" dirty="0">
                <a:solidFill>
                  <a:schemeClr val="accent1">
                    <a:lumMod val="75000"/>
                  </a:schemeClr>
                </a:solidFill>
              </a:rPr>
              <a:t>s5</a:t>
            </a:r>
            <a:r>
              <a:rPr lang="lt-LT" sz="2400" dirty="0"/>
              <a:t>.  Pamatyk jį ir išgirsk. </a:t>
            </a:r>
            <a:br>
              <a:rPr lang="lt-LT" sz="2400" dirty="0"/>
            </a:br>
            <a:br>
              <a:rPr lang="lt-LT" sz="2400" dirty="0"/>
            </a:br>
            <a:br>
              <a:rPr lang="lt-LT" sz="2400" dirty="0"/>
            </a:br>
            <a:br>
              <a:rPr lang="lt-LT" sz="2400" dirty="0"/>
            </a:br>
            <a:br>
              <a:rPr lang="lt-LT" sz="2400" dirty="0"/>
            </a:br>
            <a:br>
              <a:rPr lang="lt-LT" sz="2400" dirty="0"/>
            </a:br>
            <a:br>
              <a:rPr lang="lt-LT" sz="2400" dirty="0"/>
            </a:br>
            <a:br>
              <a:rPr lang="lt-LT" sz="2400" dirty="0"/>
            </a:br>
            <a:r>
              <a:rPr lang="lt-LT" sz="2400" dirty="0"/>
              <a:t>    Pasigrok (</a:t>
            </a:r>
            <a:r>
              <a:rPr lang="lt-LT" sz="1300" dirty="0"/>
              <a:t>skaidrė turi būti visame ekrane</a:t>
            </a:r>
            <a:r>
              <a:rPr lang="lt-LT" sz="2400" dirty="0"/>
              <a:t>): </a:t>
            </a:r>
            <a:r>
              <a:rPr lang="lt-LT" sz="2400" dirty="0">
                <a:hlinkClick r:id="rId2"/>
              </a:rPr>
              <a:t>https://virtualpiano.net/</a:t>
            </a: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C250AA-C058-49A2-943A-65FC2BDD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99" y="3600607"/>
            <a:ext cx="8915400" cy="2256194"/>
          </a:xfr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2683BA4C-3F16-48EE-86B9-78CC73A20A57}"/>
              </a:ext>
            </a:extLst>
          </p:cNvPr>
          <p:cNvSpPr/>
          <p:nvPr/>
        </p:nvSpPr>
        <p:spPr>
          <a:xfrm>
            <a:off x="1913507" y="2415105"/>
            <a:ext cx="204184" cy="1775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24835204-7CD7-4AE2-8B54-3503515AC57E}"/>
              </a:ext>
            </a:extLst>
          </p:cNvPr>
          <p:cNvSpPr/>
          <p:nvPr/>
        </p:nvSpPr>
        <p:spPr>
          <a:xfrm>
            <a:off x="1917946" y="2865676"/>
            <a:ext cx="204184" cy="1775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A172E69F-C09C-4315-9104-E17444DC5B81}"/>
              </a:ext>
            </a:extLst>
          </p:cNvPr>
          <p:cNvSpPr/>
          <p:nvPr/>
        </p:nvSpPr>
        <p:spPr>
          <a:xfrm>
            <a:off x="1913507" y="6107837"/>
            <a:ext cx="204185" cy="22480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3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633D-1B70-4F4A-9431-F7C86848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2400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Šios</a:t>
            </a:r>
            <a:r>
              <a:rPr lang="en-US" altLang="en-US" sz="2400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 </a:t>
            </a:r>
            <a:r>
              <a:rPr lang="lt-LT" altLang="en-US" sz="2400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pamokos </a:t>
            </a:r>
            <a:r>
              <a:rPr lang="en-US" altLang="en-US" sz="2400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 </a:t>
            </a:r>
            <a:r>
              <a:rPr lang="en-US" altLang="en-US" sz="2400" b="1" i="1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u</a:t>
            </a:r>
            <a:r>
              <a:rPr lang="lt-LT" altLang="en-US" sz="2400" b="1" i="1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žduotis  raštu  </a:t>
            </a:r>
            <a:r>
              <a:rPr lang="lt-LT" altLang="en-US" sz="2400" dirty="0">
                <a:solidFill>
                  <a:srgbClr val="EA6312">
                    <a:lumMod val="75000"/>
                  </a:srgbClr>
                </a:solidFill>
                <a:latin typeface="Calibri"/>
              </a:rPr>
              <a:t>rasite užduočių priede (šalia pamokos). Jas atlikę ( atsispausdinę ar sąsiuvinyje) siųskite savo mokytojai elektroniniu paštu.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98377F-8954-49CA-8CCF-CB9A312B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467383"/>
            <a:ext cx="8915400" cy="31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28F7-E681-4E78-A91A-E7F80BBE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99886"/>
            <a:ext cx="8915400" cy="5011336"/>
          </a:xfrm>
        </p:spPr>
        <p:txBody>
          <a:bodyPr/>
          <a:lstStyle/>
          <a:p>
            <a:r>
              <a:rPr lang="lt-LT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  <a:t>AČIŪ UŽ DARBĄ </a:t>
            </a:r>
            <a:r>
              <a:rPr lang="en-US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  <a:t>!</a:t>
            </a:r>
            <a:br>
              <a:rPr lang="en-US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br>
              <a:rPr lang="en-US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en-US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  <a:t>                      </a:t>
            </a:r>
            <a:br>
              <a:rPr lang="lt-LT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lt-LT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  <a:t>               </a:t>
            </a:r>
            <a:r>
              <a:rPr lang="en-US" sz="3600" dirty="0">
                <a:solidFill>
                  <a:srgbClr val="90C226"/>
                </a:solidFill>
                <a:latin typeface="Algerian" panose="04020705040A02060702" pitchFamily="82" charset="0"/>
                <a:ea typeface="+mj-ea"/>
                <a:cs typeface="+mj-cs"/>
              </a:rPr>
              <a:t>IKI KITOS PAMOKOS!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B4F77-7041-4E24-9435-814A9E2DF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38" y="4233585"/>
            <a:ext cx="2990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BDE2-40B7-4D2D-80CA-0EBC81D8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210633"/>
          </a:xfrm>
        </p:spPr>
        <p:txBody>
          <a:bodyPr>
            <a:normAutofit fontScale="90000"/>
          </a:bodyPr>
          <a:lstStyle/>
          <a:p>
            <a:r>
              <a:rPr lang="lt-LT" dirty="0"/>
              <a:t>                      </a:t>
            </a:r>
            <a:r>
              <a:rPr lang="lt-LT" b="1" dirty="0">
                <a:solidFill>
                  <a:schemeClr val="accent1"/>
                </a:solidFill>
              </a:rPr>
              <a:t>PAMOKOS TEMA</a:t>
            </a:r>
            <a:br>
              <a:rPr lang="lt-LT" dirty="0"/>
            </a:br>
            <a:br>
              <a:rPr lang="lt-LT" dirty="0"/>
            </a:br>
            <a:r>
              <a:rPr lang="lt-LT" dirty="0"/>
              <a:t>      </a:t>
            </a:r>
            <a:r>
              <a:rPr lang="en-US" dirty="0"/>
              <a:t> </a:t>
            </a:r>
            <a:r>
              <a:rPr lang="lt-LT" dirty="0"/>
              <a:t> </a:t>
            </a:r>
            <a:r>
              <a:rPr lang="lt-LT" sz="5300" b="1" u="sng" dirty="0">
                <a:solidFill>
                  <a:srgbClr val="002060"/>
                </a:solidFill>
              </a:rPr>
              <a:t>TRITONIAI</a:t>
            </a:r>
            <a:br>
              <a:rPr lang="en-US" sz="4900" b="1" dirty="0">
                <a:solidFill>
                  <a:schemeClr val="accent1"/>
                </a:solidFill>
              </a:rPr>
            </a:br>
            <a:br>
              <a:rPr lang="en-US" sz="4900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                 </a:t>
            </a:r>
            <a:r>
              <a:rPr lang="lt-LT" sz="4900" b="1" dirty="0">
                <a:solidFill>
                  <a:schemeClr val="accent1"/>
                </a:solidFill>
              </a:rPr>
              <a:t> </a:t>
            </a:r>
            <a:r>
              <a:rPr lang="lt-LT" sz="4900" b="1" dirty="0">
                <a:solidFill>
                  <a:srgbClr val="0070C0"/>
                </a:solidFill>
              </a:rPr>
              <a:t>IR KITI</a:t>
            </a:r>
            <a:br>
              <a:rPr lang="en-US" sz="4900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                              </a:t>
            </a:r>
            <a:r>
              <a:rPr lang="lt-LT" sz="4900" b="1" dirty="0">
                <a:solidFill>
                  <a:schemeClr val="accent1"/>
                </a:solidFill>
              </a:rPr>
              <a:t> </a:t>
            </a:r>
            <a:br>
              <a:rPr lang="en-US" sz="4900" b="1" dirty="0">
                <a:solidFill>
                  <a:schemeClr val="accent1"/>
                </a:solidFill>
              </a:rPr>
            </a:br>
            <a:r>
              <a:rPr lang="en-US" sz="4900" b="1" dirty="0">
                <a:solidFill>
                  <a:schemeClr val="accent1"/>
                </a:solidFill>
              </a:rPr>
              <a:t>                          </a:t>
            </a:r>
            <a:r>
              <a:rPr lang="lt-LT" sz="4900" b="1" dirty="0">
                <a:solidFill>
                  <a:srgbClr val="7030A0"/>
                </a:solidFill>
              </a:rPr>
              <a:t>INTERVALAI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        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                                                       </a:t>
            </a:r>
            <a:r>
              <a:rPr lang="en-US" sz="2800" b="1" dirty="0">
                <a:solidFill>
                  <a:schemeClr val="accent1"/>
                </a:solidFill>
              </a:rPr>
              <a:t>( </a:t>
            </a:r>
            <a:r>
              <a:rPr lang="en-US" sz="2800" b="1" dirty="0" err="1">
                <a:solidFill>
                  <a:schemeClr val="accent1"/>
                </a:solidFill>
              </a:rPr>
              <a:t>kartojimas</a:t>
            </a:r>
            <a:r>
              <a:rPr lang="en-US" sz="2800" b="1" dirty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1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1A79-B0B1-4D01-ADF3-4D39D21D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2" y="346229"/>
            <a:ext cx="8910644" cy="559293"/>
          </a:xfrm>
        </p:spPr>
        <p:txBody>
          <a:bodyPr>
            <a:normAutofit/>
          </a:bodyPr>
          <a:lstStyle/>
          <a:p>
            <a:r>
              <a:rPr lang="lt-LT" sz="2000" dirty="0"/>
              <a:t>      </a:t>
            </a:r>
            <a:r>
              <a:rPr lang="lt-LT" sz="2000" dirty="0">
                <a:solidFill>
                  <a:srgbClr val="FF0000"/>
                </a:solidFill>
              </a:rPr>
              <a:t>INTERVALAI. </a:t>
            </a:r>
            <a:r>
              <a:rPr lang="lt-LT" sz="2000" dirty="0">
                <a:solidFill>
                  <a:srgbClr val="C00000"/>
                </a:solidFill>
              </a:rPr>
              <a:t>Prisiminkime ir supraskime: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C760-AC35-4C0C-A924-9FD20B07C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57" y="1091953"/>
            <a:ext cx="9871755" cy="5535228"/>
          </a:xfrm>
        </p:spPr>
        <p:txBody>
          <a:bodyPr>
            <a:normAutofit lnSpcReduction="10000"/>
          </a:bodyPr>
          <a:lstStyle/>
          <a:p>
            <a:r>
              <a:rPr lang="lt-LT" sz="2400" dirty="0">
                <a:solidFill>
                  <a:schemeClr val="accent1"/>
                </a:solidFill>
              </a:rPr>
              <a:t>Intervalu</a:t>
            </a:r>
            <a:r>
              <a:rPr lang="lt-LT" sz="2400" dirty="0"/>
              <a:t>  muzikoje vadiname dviejų garsų sąskambį, arba atstumą/tarpą tarp dviejų garsų.</a:t>
            </a:r>
          </a:p>
          <a:p>
            <a:r>
              <a:rPr lang="lt-LT" sz="2400" dirty="0">
                <a:solidFill>
                  <a:schemeClr val="accent1"/>
                </a:solidFill>
              </a:rPr>
              <a:t>Intervalo vardą </a:t>
            </a:r>
            <a:r>
              <a:rPr lang="lt-LT" sz="2400" dirty="0"/>
              <a:t>pasako garsų/laipsnių skaičius tarp dviejų garsų (1-prima,2-sekunda, 3-tercija...)</a:t>
            </a:r>
          </a:p>
          <a:p>
            <a:r>
              <a:rPr lang="lt-LT" sz="2400" dirty="0">
                <a:solidFill>
                  <a:schemeClr val="accent1"/>
                </a:solidFill>
              </a:rPr>
              <a:t>Koks intervalas</a:t>
            </a:r>
            <a:r>
              <a:rPr lang="en-US" sz="2400" dirty="0">
                <a:solidFill>
                  <a:schemeClr val="accent1"/>
                </a:solidFill>
              </a:rPr>
              <a:t> ?-</a:t>
            </a:r>
            <a:r>
              <a:rPr lang="lt-LT" sz="2400" dirty="0">
                <a:solidFill>
                  <a:schemeClr val="accent1"/>
                </a:solidFill>
              </a:rPr>
              <a:t> </a:t>
            </a:r>
            <a:r>
              <a:rPr lang="lt-LT" sz="2400" dirty="0"/>
              <a:t>suskaičiuoja į tą atstumą telpantys tonai ir pustoniai.</a:t>
            </a:r>
          </a:p>
          <a:p>
            <a:r>
              <a:rPr lang="lt-LT" sz="2400" dirty="0"/>
              <a:t>Pagrindiniai intervalai (nuo1 iki 8 ) pasiskirsto į dvi grupes:1)-</a:t>
            </a:r>
            <a:r>
              <a:rPr lang="lt-LT" sz="2400" dirty="0">
                <a:solidFill>
                  <a:schemeClr val="accent1"/>
                </a:solidFill>
              </a:rPr>
              <a:t> grynieji </a:t>
            </a:r>
            <a:r>
              <a:rPr lang="lt-LT" sz="2400" dirty="0"/>
              <a:t>(švariai, tuščiai skambantys),2)- </a:t>
            </a:r>
            <a:r>
              <a:rPr lang="lt-LT" sz="2400" dirty="0">
                <a:solidFill>
                  <a:schemeClr val="accent1"/>
                </a:solidFill>
              </a:rPr>
              <a:t>maži ir dideli </a:t>
            </a:r>
            <a:r>
              <a:rPr lang="lt-LT" sz="2400" dirty="0"/>
              <a:t>(liūdni/minoriški arba šviesesni, linksmi/mažoriški).</a:t>
            </a:r>
          </a:p>
          <a:p>
            <a:r>
              <a:rPr lang="lt-LT" sz="2400" dirty="0"/>
              <a:t>Pagal dviejų garsų sąskambio derėjimą intervalai skirstomi į </a:t>
            </a:r>
            <a:r>
              <a:rPr lang="lt-LT" sz="2400" dirty="0">
                <a:solidFill>
                  <a:schemeClr val="accent1"/>
                </a:solidFill>
              </a:rPr>
              <a:t>disonansus</a:t>
            </a:r>
            <a:r>
              <a:rPr lang="lt-LT" sz="2400" dirty="0"/>
              <a:t> (nedarnūs 2 ir 7) ir </a:t>
            </a:r>
            <a:r>
              <a:rPr lang="lt-LT" sz="2400" dirty="0">
                <a:solidFill>
                  <a:schemeClr val="accent1"/>
                </a:solidFill>
              </a:rPr>
              <a:t>konsonansus</a:t>
            </a:r>
            <a:r>
              <a:rPr lang="lt-LT" sz="2400" dirty="0"/>
              <a:t> (gražaus/darnaus derėjimo 1,8,4,5 ir 3,6).</a:t>
            </a:r>
          </a:p>
          <a:p>
            <a:r>
              <a:rPr lang="lt-LT" sz="2400" dirty="0">
                <a:solidFill>
                  <a:srgbClr val="FF0000"/>
                </a:solidFill>
              </a:rPr>
              <a:t>Visus grynuosius ir didžiuosius intervalus galima padidinti, o grynuosius ir mažuosius sumažinti</a:t>
            </a:r>
            <a:r>
              <a:rPr lang="lt-LT" sz="2400" dirty="0"/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2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2DB3-A764-49FE-AFE7-B9C87620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718" y="594804"/>
            <a:ext cx="9345894" cy="5918538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lt-LT" sz="2800" b="1" dirty="0">
                <a:solidFill>
                  <a:srgbClr val="FF0000"/>
                </a:solidFill>
              </a:rPr>
              <a:t>Tritoniais</a:t>
            </a:r>
            <a:r>
              <a:rPr lang="lt-L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lt-LT" sz="2400" dirty="0">
                <a:solidFill>
                  <a:srgbClr val="FF0000"/>
                </a:solidFill>
              </a:rPr>
              <a:t>vadinami du intervalai- </a:t>
            </a:r>
            <a:r>
              <a:rPr lang="lt-LT" sz="2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padidinta kvarta </a:t>
            </a:r>
            <a:r>
              <a:rPr lang="lt-LT" sz="2400" dirty="0">
                <a:solidFill>
                  <a:srgbClr val="FF0000"/>
                </a:solidFill>
              </a:rPr>
              <a:t>p4</a:t>
            </a:r>
            <a:r>
              <a:rPr lang="lt-LT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ir </a:t>
            </a:r>
            <a:r>
              <a:rPr lang="lt-LT" sz="2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sumažinta kvinta </a:t>
            </a:r>
            <a:r>
              <a:rPr lang="lt-LT" sz="2400" dirty="0">
                <a:solidFill>
                  <a:srgbClr val="FF0000"/>
                </a:solidFill>
              </a:rPr>
              <a:t>s5</a:t>
            </a:r>
            <a:r>
              <a:rPr lang="lt-LT" sz="2400" dirty="0">
                <a:solidFill>
                  <a:srgbClr val="A53010"/>
                </a:solidFill>
              </a:rPr>
              <a:t>, nes juose telpa trys tonai. </a:t>
            </a:r>
            <a:r>
              <a:rPr lang="lt-LT" sz="2400" dirty="0">
                <a:solidFill>
                  <a:prstClr val="black"/>
                </a:solidFill>
              </a:rPr>
              <a:t>Tritonius atskirti/girdėti ar tai p4, ar s5 galime tik gamoje, arba išsprendus/išrišus į pastoviuosius gamos laipsnius.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53010"/>
              </a:buClr>
            </a:pPr>
            <a:r>
              <a:rPr lang="lt-LT" sz="2400" dirty="0">
                <a:solidFill>
                  <a:prstClr val="black"/>
                </a:solidFill>
              </a:rPr>
              <a:t> Sprendime/rišime veikia taisyklė- padidintas &lt; plečiasi, o sumažintas &gt; siaurėja.</a:t>
            </a:r>
          </a:p>
          <a:p>
            <a:pPr lvl="0">
              <a:buClr>
                <a:srgbClr val="A53010"/>
              </a:buClr>
            </a:pPr>
            <a:r>
              <a:rPr lang="lt-LT" sz="2400" dirty="0">
                <a:solidFill>
                  <a:srgbClr val="FF0000"/>
                </a:solidFill>
              </a:rPr>
              <a:t>Tritoniai yra disonansai</a:t>
            </a:r>
            <a:r>
              <a:rPr lang="lt-LT" sz="2400" dirty="0">
                <a:solidFill>
                  <a:prstClr val="black"/>
                </a:solidFill>
              </a:rPr>
              <a:t>. Viduramžiais, vienuolių giesmėse (grigališkasis choralas),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lt-LT" sz="2400" dirty="0">
                <a:solidFill>
                  <a:prstClr val="black"/>
                </a:solidFill>
              </a:rPr>
              <a:t>jie buvo draudžiami ir vadinami ,,demoniškaisiais“.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B32D8-DF37-40B4-8301-B55D0771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53" y="4074777"/>
            <a:ext cx="2873829" cy="25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63A0-68F3-41A2-9744-027DBBD0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448107"/>
            <a:ext cx="9283927" cy="1922231"/>
          </a:xfrm>
        </p:spPr>
        <p:txBody>
          <a:bodyPr>
            <a:normAutofit fontScale="90000"/>
          </a:bodyPr>
          <a:lstStyle/>
          <a:p>
            <a:r>
              <a:rPr lang="lt-LT" sz="3200" dirty="0"/>
              <a:t>Natūraliame </a:t>
            </a:r>
            <a:r>
              <a:rPr lang="lt-LT" sz="3200" dirty="0">
                <a:solidFill>
                  <a:srgbClr val="FF0000"/>
                </a:solidFill>
              </a:rPr>
              <a:t>mažore</a:t>
            </a:r>
            <a:r>
              <a:rPr lang="lt-LT" sz="3200" dirty="0"/>
              <a:t> yra </a:t>
            </a:r>
            <a:r>
              <a:rPr lang="lt-LT" sz="3200" dirty="0">
                <a:solidFill>
                  <a:srgbClr val="FF0000"/>
                </a:solidFill>
              </a:rPr>
              <a:t>du tritoniai</a:t>
            </a:r>
            <a:r>
              <a:rPr lang="lt-LT" sz="3200" dirty="0"/>
              <a:t>.</a:t>
            </a:r>
            <a:br>
              <a:rPr lang="lt-LT" sz="3200" dirty="0"/>
            </a:br>
            <a:br>
              <a:rPr lang="lt-LT" sz="3200" dirty="0"/>
            </a:br>
            <a:r>
              <a:rPr lang="lt-LT" sz="3200" dirty="0"/>
              <a:t>Padidinta kvarta </a:t>
            </a:r>
            <a:r>
              <a:rPr lang="lt-LT" sz="3200" dirty="0">
                <a:solidFill>
                  <a:srgbClr val="FF0000"/>
                </a:solidFill>
              </a:rPr>
              <a:t>p4 tarp IV- VII </a:t>
            </a:r>
            <a:r>
              <a:rPr lang="lt-LT" sz="3200" dirty="0"/>
              <a:t>laipsnių, sprendžiama į m6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AD872-BFCA-472A-B4F0-735111647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10" y="2523675"/>
            <a:ext cx="5498856" cy="18106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EF140-C22B-4B61-874B-178BDE28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01" y="4613625"/>
            <a:ext cx="3193366" cy="17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BD85-A6FF-4B96-ADC9-CB0DA116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011" y="436098"/>
            <a:ext cx="8811871" cy="1468902"/>
          </a:xfrm>
        </p:spPr>
        <p:txBody>
          <a:bodyPr>
            <a:normAutofit/>
          </a:bodyPr>
          <a:lstStyle/>
          <a:p>
            <a:r>
              <a:rPr lang="lt-LT" sz="2800" dirty="0"/>
              <a:t>Sumažinta kvinta  </a:t>
            </a:r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s5  tarp VII- IV </a:t>
            </a:r>
            <a:r>
              <a:rPr lang="lt-LT" sz="2800" dirty="0"/>
              <a:t>laipsnių ( tai p4 apvertimas),  sprendžiama į d3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291A4-0C7D-4CBF-8900-12CFC1FF9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03" y="1603718"/>
            <a:ext cx="6800191" cy="21398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9B64B-1812-4648-A05B-A20B02099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12" y="4049554"/>
            <a:ext cx="3882683" cy="21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B04B-B25D-4691-B522-BDE115EB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Minore</a:t>
            </a:r>
            <a:r>
              <a:rPr lang="lt-LT" sz="2800" dirty="0"/>
              <a:t> yra </a:t>
            </a:r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keturi tritoniai</a:t>
            </a:r>
            <a:r>
              <a:rPr lang="lt-LT" sz="2800" dirty="0"/>
              <a:t>. Jie susidaro natūralioje ir harmoninėje minoro rūšyje.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FD7E-1CCE-4D12-B591-FEA51985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365674"/>
          </a:xfrm>
        </p:spPr>
        <p:txBody>
          <a:bodyPr>
            <a:normAutofit/>
          </a:bodyPr>
          <a:lstStyle/>
          <a:p>
            <a:r>
              <a:rPr lang="lt-LT" sz="2800" dirty="0"/>
              <a:t>Natūraliame minore padidinta kvarta </a:t>
            </a:r>
            <a:r>
              <a:rPr lang="lt-LT" sz="2800" dirty="0">
                <a:solidFill>
                  <a:srgbClr val="FF0000"/>
                </a:solidFill>
              </a:rPr>
              <a:t>p4 tarp </a:t>
            </a:r>
          </a:p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</a:rPr>
              <a:t>VI- II laipsnio</a:t>
            </a:r>
            <a:r>
              <a:rPr lang="lt-LT" sz="2800" dirty="0"/>
              <a:t>, sprendžiama į m6</a:t>
            </a:r>
          </a:p>
          <a:p>
            <a:pPr marL="0" indent="0">
              <a:buNone/>
            </a:pPr>
            <a:r>
              <a:rPr lang="lt-LT" sz="2800" dirty="0"/>
              <a:t>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D2622-C779-4964-86E7-9338BAC0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3456400"/>
            <a:ext cx="4937760" cy="2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B020-9E3D-4782-B0E3-58473155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Natūraliame minore sumažinta kvinta  </a:t>
            </a:r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s5 tarp</a:t>
            </a:r>
            <a:b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II- VI laipsnių</a:t>
            </a:r>
            <a:r>
              <a:rPr lang="lt-LT" sz="2800" dirty="0"/>
              <a:t>, sprendžiama į d3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05570-2C3B-4F5D-8DD4-247EFDB93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81" y="2133600"/>
            <a:ext cx="4034822" cy="22695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EAAA5-7A6A-4E89-A981-B95EB6BCA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83" y="4631788"/>
            <a:ext cx="6424466" cy="20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731C-AE58-4A55-807D-C558F565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1" y="196948"/>
            <a:ext cx="9115864" cy="2930794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accent2">
                    <a:lumMod val="50000"/>
                  </a:schemeClr>
                </a:solidFill>
              </a:rPr>
              <a:t>Harmoniniame minore tritoniai atsiranda dėl 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lt-LT" sz="2800" dirty="0">
                <a:solidFill>
                  <a:srgbClr val="00B050"/>
                </a:solidFill>
              </a:rPr>
              <a:t>VII</a:t>
            </a:r>
            <a:r>
              <a:rPr lang="lt-LT" sz="4000" dirty="0">
                <a:solidFill>
                  <a:srgbClr val="00B050"/>
                </a:solidFill>
              </a:rPr>
              <a:t>#</a:t>
            </a:r>
            <a:r>
              <a:rPr lang="lt-LT" sz="2800" dirty="0">
                <a:solidFill>
                  <a:srgbClr val="00B050"/>
                </a:solidFill>
              </a:rPr>
              <a:t> </a:t>
            </a:r>
            <a:r>
              <a:rPr lang="lt-LT" sz="2800" dirty="0">
                <a:solidFill>
                  <a:schemeClr val="accent2">
                    <a:lumMod val="50000"/>
                  </a:schemeClr>
                </a:solidFill>
              </a:rPr>
              <a:t>paaukštinto laipsnio.</a:t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lt-LT" sz="2800" dirty="0"/>
            </a:br>
            <a:r>
              <a:rPr lang="lt-LT" sz="2800" dirty="0"/>
              <a:t> </a:t>
            </a:r>
            <a:r>
              <a:rPr lang="lt-LT" sz="3100" dirty="0">
                <a:solidFill>
                  <a:srgbClr val="FF0000"/>
                </a:solidFill>
              </a:rPr>
              <a:t>p4 </a:t>
            </a:r>
            <a:r>
              <a:rPr lang="lt-LT" sz="3100" dirty="0"/>
              <a:t>tarp </a:t>
            </a:r>
            <a:r>
              <a:rPr lang="lt-LT" sz="3100" dirty="0">
                <a:solidFill>
                  <a:srgbClr val="FF0000"/>
                </a:solidFill>
              </a:rPr>
              <a:t>IV  - VII</a:t>
            </a:r>
            <a:r>
              <a:rPr lang="lt-LT" sz="4000" dirty="0">
                <a:solidFill>
                  <a:srgbClr val="FF0000"/>
                </a:solidFill>
              </a:rPr>
              <a:t>#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/>
              <a:t>laipsnio</a:t>
            </a:r>
            <a:r>
              <a:rPr lang="en-US" sz="3100" dirty="0"/>
              <a:t>, </a:t>
            </a:r>
            <a:r>
              <a:rPr lang="en-US" sz="3100" dirty="0" err="1"/>
              <a:t>sprend</a:t>
            </a:r>
            <a:r>
              <a:rPr lang="lt-LT" sz="3100" dirty="0"/>
              <a:t>žiama į d6</a:t>
            </a:r>
            <a:br>
              <a:rPr lang="lt-LT" sz="2800" dirty="0"/>
            </a:br>
            <a:r>
              <a:rPr lang="lt-LT" sz="2800" dirty="0"/>
              <a:t> </a:t>
            </a:r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s5</a:t>
            </a:r>
            <a:r>
              <a:rPr lang="lt-LT" sz="2800" dirty="0"/>
              <a:t> tarp </a:t>
            </a:r>
            <a:r>
              <a:rPr lang="lt-L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VII</a:t>
            </a:r>
            <a:r>
              <a:rPr lang="lt-LT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3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IV</a:t>
            </a:r>
            <a:r>
              <a:rPr lang="lt-LT" sz="3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err="1"/>
              <a:t>laipsnio</a:t>
            </a:r>
            <a:r>
              <a:rPr lang="en-US" sz="3100" dirty="0"/>
              <a:t>, </a:t>
            </a:r>
            <a:r>
              <a:rPr lang="en-US" sz="3100" dirty="0" err="1"/>
              <a:t>sprend</a:t>
            </a:r>
            <a:r>
              <a:rPr lang="lt-LT" sz="3100" dirty="0"/>
              <a:t>ž</a:t>
            </a:r>
            <a:r>
              <a:rPr lang="en-US" sz="3100" dirty="0" err="1"/>
              <a:t>iama</a:t>
            </a:r>
            <a:r>
              <a:rPr lang="lt-LT" sz="3100" dirty="0"/>
              <a:t> į m3</a:t>
            </a:r>
            <a:endParaRPr lang="en-US" sz="3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73C04-6B2B-4546-97CF-55E4158DF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2" y="3530991"/>
            <a:ext cx="6377045" cy="2930794"/>
          </a:xfrm>
        </p:spPr>
      </p:pic>
    </p:spTree>
    <p:extLst>
      <p:ext uri="{BB962C8B-B14F-4D97-AF65-F5344CB8AC3E}">
        <p14:creationId xmlns:p14="http://schemas.microsoft.com/office/powerpoint/2010/main" val="31173420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1221</TotalTime>
  <Words>491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Calibri</vt:lpstr>
      <vt:lpstr>Century Gothic</vt:lpstr>
      <vt:lpstr>Trebuchet MS</vt:lpstr>
      <vt:lpstr>Wingdings 3</vt:lpstr>
      <vt:lpstr>Wisp</vt:lpstr>
      <vt:lpstr>                       VILNIAUS ALGIRDO MUZIKOS MOKYKLA                        MUZIKOS TEORIJOS METODINĖ GRUPĖ                         SOLFEDŽIO                          V KLASĖ, 2 PUSMETIS                                8 PAMOKA                                       PARUOŠĖ MOKYTOJA METODINIKĖ                                                  RAIMONDA SVIRSKIENĖ                                                  VILNIUS                                                 2020</vt:lpstr>
      <vt:lpstr>                      PAMOKOS TEMA          TRITONIAI                    IR KITI                                                           INTERVALAI                                                                  ( kartojimas)</vt:lpstr>
      <vt:lpstr>      INTERVALAI. Prisiminkime ir supraskime:</vt:lpstr>
      <vt:lpstr>PowerPoint Presentation</vt:lpstr>
      <vt:lpstr>Natūraliame mažore yra du tritoniai.  Padidinta kvarta p4 tarp IV- VII laipsnių, sprendžiama į m6</vt:lpstr>
      <vt:lpstr>Sumažinta kvinta  s5  tarp VII- IV laipsnių ( tai p4 apvertimas),  sprendžiama į d3</vt:lpstr>
      <vt:lpstr>Minore yra keturi tritoniai. Jie susidaro natūralioje ir harmoninėje minoro rūšyje. </vt:lpstr>
      <vt:lpstr>Natūraliame minore sumažinta kvinta  s5 tarp II- VI laipsnių, sprendžiama į d3</vt:lpstr>
      <vt:lpstr>Harmoniniame minore tritoniai atsiranda dėl     VII# paaukštinto laipsnio.   p4 tarp IV  - VII# laipsnio, sprendžiama į d6  s5 tarp VII#- IV  laipsnio, sprendžiama į m3</vt:lpstr>
      <vt:lpstr>Pasolfedžiuokite Volfgango Amadejaus Mocarto Serenados (Nakties muzika) melodiją:       Kokia jos tonacija?     Antroje eilutėje yra du kartus pasirodantis      tritonis s5.  Pamatyk jį ir išgirsk.             Pasigrok (skaidrė turi būti visame ekrane): https://virtualpiano.net/</vt:lpstr>
      <vt:lpstr>Šios pamokos  užduotis  raštu  rasite užduočių priede (šalia pamokos). Jas atlikę ( atsispausdinę ar sąsiuvinyje) siųskite savo mokytojai elektroniniu paštu.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Romeo</dc:creator>
  <cp:lastModifiedBy>Romeo</cp:lastModifiedBy>
  <cp:revision>54</cp:revision>
  <dcterms:created xsi:type="dcterms:W3CDTF">2020-05-04T11:02:57Z</dcterms:created>
  <dcterms:modified xsi:type="dcterms:W3CDTF">2020-05-07T17:04:35Z</dcterms:modified>
</cp:coreProperties>
</file>